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3"/>
    <p:sldId id="257" r:id="rId54"/>
    <p:sldId id="258" r:id="rId55"/>
    <p:sldId id="259" r:id="rId56"/>
    <p:sldId id="260" r:id="rId57"/>
    <p:sldId id="261" r:id="rId58"/>
    <p:sldId id="262" r:id="rId59"/>
    <p:sldId id="263" r:id="rId60"/>
    <p:sldId id="264" r:id="rId61"/>
    <p:sldId id="265" r:id="rId62"/>
    <p:sldId id="266" r:id="rId63"/>
    <p:sldId id="267" r:id="rId64"/>
    <p:sldId id="268" r:id="rId65"/>
    <p:sldId id="269" r:id="rId66"/>
    <p:sldId id="270" r:id="rId67"/>
    <p:sldId id="271" r:id="rId68"/>
    <p:sldId id="272" r:id="rId69"/>
    <p:sldId id="273" r:id="rId70"/>
    <p:sldId id="274" r:id="rId71"/>
    <p:sldId id="275" r:id="rId72"/>
    <p:sldId id="276" r:id="rId73"/>
    <p:sldId id="277" r:id="rId74"/>
    <p:sldId id="278" r:id="rId75"/>
    <p:sldId id="279" r:id="rId76"/>
    <p:sldId id="280" r:id="rId77"/>
    <p:sldId id="281" r:id="rId78"/>
    <p:sldId id="282" r:id="rId79"/>
    <p:sldId id="283" r:id="rId80"/>
    <p:sldId id="284" r:id="rId81"/>
    <p:sldId id="285" r:id="rId82"/>
    <p:sldId id="286" r:id="rId83"/>
    <p:sldId id="287" r:id="rId84"/>
    <p:sldId id="288" r:id="rId85"/>
    <p:sldId id="289" r:id="rId86"/>
    <p:sldId id="290" r:id="rId87"/>
    <p:sldId id="291" r:id="rId88"/>
    <p:sldId id="292" r:id="rId89"/>
    <p:sldId id="293" r:id="rId9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Atma" charset="1" panose="00000000000000000000"/>
      <p:regular r:id="rId14"/>
    </p:embeddedFont>
    <p:embeddedFont>
      <p:font typeface="Atma Bold" charset="1" panose="00000000000000000000"/>
      <p:regular r:id="rId15"/>
    </p:embeddedFont>
    <p:embeddedFont>
      <p:font typeface="Atma Light" charset="1" panose="00000000000000000000"/>
      <p:regular r:id="rId16"/>
    </p:embeddedFont>
    <p:embeddedFont>
      <p:font typeface="Atma Medium" charset="1" panose="00000000000000000000"/>
      <p:regular r:id="rId17"/>
    </p:embeddedFont>
    <p:embeddedFont>
      <p:font typeface="Atma Semi-Bold" charset="1" panose="00000000000000000000"/>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
      <p:font typeface="Canva Sans Medium" charset="1" panose="020B0603030501040103"/>
      <p:regular r:id="rId23"/>
    </p:embeddedFont>
    <p:embeddedFont>
      <p:font typeface="Canva Sans Medium Italics" charset="1" panose="020B0603030501040103"/>
      <p:regular r:id="rId24"/>
    </p:embeddedFont>
    <p:embeddedFont>
      <p:font typeface="Poppins" charset="1" panose="00000500000000000000"/>
      <p:regular r:id="rId25"/>
    </p:embeddedFont>
    <p:embeddedFont>
      <p:font typeface="Poppins Bold" charset="1" panose="00000800000000000000"/>
      <p:regular r:id="rId26"/>
    </p:embeddedFont>
    <p:embeddedFont>
      <p:font typeface="Poppins Italics" charset="1" panose="00000500000000000000"/>
      <p:regular r:id="rId27"/>
    </p:embeddedFont>
    <p:embeddedFont>
      <p:font typeface="Poppins Bold Italics" charset="1" panose="00000800000000000000"/>
      <p:regular r:id="rId28"/>
    </p:embeddedFont>
    <p:embeddedFont>
      <p:font typeface="Poppins Thin" charset="1" panose="00000300000000000000"/>
      <p:regular r:id="rId29"/>
    </p:embeddedFont>
    <p:embeddedFont>
      <p:font typeface="Poppins Thin Italics" charset="1" panose="00000300000000000000"/>
      <p:regular r:id="rId30"/>
    </p:embeddedFont>
    <p:embeddedFont>
      <p:font typeface="Poppins Light" charset="1" panose="00000400000000000000"/>
      <p:regular r:id="rId31"/>
    </p:embeddedFont>
    <p:embeddedFont>
      <p:font typeface="Poppins Light Italics" charset="1" panose="00000400000000000000"/>
      <p:regular r:id="rId32"/>
    </p:embeddedFont>
    <p:embeddedFont>
      <p:font typeface="Poppins Medium" charset="1" panose="00000600000000000000"/>
      <p:regular r:id="rId33"/>
    </p:embeddedFont>
    <p:embeddedFont>
      <p:font typeface="Poppins Medium Italics" charset="1" panose="00000600000000000000"/>
      <p:regular r:id="rId34"/>
    </p:embeddedFont>
    <p:embeddedFont>
      <p:font typeface="Poppins Semi-Bold" charset="1" panose="00000700000000000000"/>
      <p:regular r:id="rId35"/>
    </p:embeddedFont>
    <p:embeddedFont>
      <p:font typeface="Poppins Semi-Bold Italics" charset="1" panose="00000700000000000000"/>
      <p:regular r:id="rId36"/>
    </p:embeddedFont>
    <p:embeddedFont>
      <p:font typeface="Poppins Ultra-Bold" charset="1" panose="00000900000000000000"/>
      <p:regular r:id="rId37"/>
    </p:embeddedFont>
    <p:embeddedFont>
      <p:font typeface="Poppins Ultra-Bold Italics" charset="1" panose="00000900000000000000"/>
      <p:regular r:id="rId38"/>
    </p:embeddedFont>
    <p:embeddedFont>
      <p:font typeface="Poppins Heavy" charset="1" panose="00000A00000000000000"/>
      <p:regular r:id="rId39"/>
    </p:embeddedFont>
    <p:embeddedFont>
      <p:font typeface="Poppins Heavy Italics" charset="1" panose="00000A00000000000000"/>
      <p:regular r:id="rId40"/>
    </p:embeddedFont>
    <p:embeddedFont>
      <p:font typeface="Open Sauce" charset="1" panose="00000500000000000000"/>
      <p:regular r:id="rId41"/>
    </p:embeddedFont>
    <p:embeddedFont>
      <p:font typeface="Open Sauce Bold" charset="1" panose="00000800000000000000"/>
      <p:regular r:id="rId42"/>
    </p:embeddedFont>
    <p:embeddedFont>
      <p:font typeface="Open Sauce Italics" charset="1" panose="00000500000000000000"/>
      <p:regular r:id="rId43"/>
    </p:embeddedFont>
    <p:embeddedFont>
      <p:font typeface="Open Sauce Bold Italics" charset="1" panose="00000800000000000000"/>
      <p:regular r:id="rId44"/>
    </p:embeddedFont>
    <p:embeddedFont>
      <p:font typeface="Open Sauce Light" charset="1" panose="00000400000000000000"/>
      <p:regular r:id="rId45"/>
    </p:embeddedFont>
    <p:embeddedFont>
      <p:font typeface="Open Sauce Light Italics" charset="1" panose="00000400000000000000"/>
      <p:regular r:id="rId46"/>
    </p:embeddedFont>
    <p:embeddedFont>
      <p:font typeface="Open Sauce Medium" charset="1" panose="00000600000000000000"/>
      <p:regular r:id="rId47"/>
    </p:embeddedFont>
    <p:embeddedFont>
      <p:font typeface="Open Sauce Medium Italics" charset="1" panose="00000600000000000000"/>
      <p:regular r:id="rId48"/>
    </p:embeddedFont>
    <p:embeddedFont>
      <p:font typeface="Open Sauce Semi-Bold" charset="1" panose="00000700000000000000"/>
      <p:regular r:id="rId49"/>
    </p:embeddedFont>
    <p:embeddedFont>
      <p:font typeface="Open Sauce Semi-Bold Italics" charset="1" panose="00000700000000000000"/>
      <p:regular r:id="rId50"/>
    </p:embeddedFont>
    <p:embeddedFont>
      <p:font typeface="Open Sauce Heavy" charset="1" panose="00000A00000000000000"/>
      <p:regular r:id="rId51"/>
    </p:embeddedFont>
    <p:embeddedFont>
      <p:font typeface="Open Sauce Heavy Italics" charset="1" panose="00000A0000000000000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slides/slide1.xml" Type="http://schemas.openxmlformats.org/officeDocument/2006/relationships/slide"/><Relationship Id="rId54" Target="slides/slide2.xml" Type="http://schemas.openxmlformats.org/officeDocument/2006/relationships/slide"/><Relationship Id="rId55" Target="slides/slide3.xml" Type="http://schemas.openxmlformats.org/officeDocument/2006/relationships/slide"/><Relationship Id="rId56" Target="slides/slide4.xml" Type="http://schemas.openxmlformats.org/officeDocument/2006/relationships/slide"/><Relationship Id="rId57" Target="slides/slide5.xml" Type="http://schemas.openxmlformats.org/officeDocument/2006/relationships/slide"/><Relationship Id="rId58" Target="slides/slide6.xml" Type="http://schemas.openxmlformats.org/officeDocument/2006/relationships/slide"/><Relationship Id="rId59" Target="slides/slide7.xml" Type="http://schemas.openxmlformats.org/officeDocument/2006/relationships/slide"/><Relationship Id="rId6" Target="fonts/font6.fntdata" Type="http://schemas.openxmlformats.org/officeDocument/2006/relationships/font"/><Relationship Id="rId60" Target="slides/slide8.xml" Type="http://schemas.openxmlformats.org/officeDocument/2006/relationships/slide"/><Relationship Id="rId61" Target="slides/slide9.xml" Type="http://schemas.openxmlformats.org/officeDocument/2006/relationships/slide"/><Relationship Id="rId62" Target="slides/slide10.xml" Type="http://schemas.openxmlformats.org/officeDocument/2006/relationships/slide"/><Relationship Id="rId63" Target="slides/slide11.xml" Type="http://schemas.openxmlformats.org/officeDocument/2006/relationships/slide"/><Relationship Id="rId64" Target="slides/slide12.xml" Type="http://schemas.openxmlformats.org/officeDocument/2006/relationships/slide"/><Relationship Id="rId65" Target="slides/slide13.xml" Type="http://schemas.openxmlformats.org/officeDocument/2006/relationships/slide"/><Relationship Id="rId66" Target="slides/slide14.xml" Type="http://schemas.openxmlformats.org/officeDocument/2006/relationships/slide"/><Relationship Id="rId67" Target="slides/slide15.xml" Type="http://schemas.openxmlformats.org/officeDocument/2006/relationships/slide"/><Relationship Id="rId68" Target="slides/slide16.xml" Type="http://schemas.openxmlformats.org/officeDocument/2006/relationships/slide"/><Relationship Id="rId69" Target="slides/slide17.xml" Type="http://schemas.openxmlformats.org/officeDocument/2006/relationships/slide"/><Relationship Id="rId7" Target="fonts/font7.fntdata" Type="http://schemas.openxmlformats.org/officeDocument/2006/relationships/font"/><Relationship Id="rId70" Target="slides/slide18.xml" Type="http://schemas.openxmlformats.org/officeDocument/2006/relationships/slide"/><Relationship Id="rId71" Target="slides/slide19.xml" Type="http://schemas.openxmlformats.org/officeDocument/2006/relationships/slide"/><Relationship Id="rId72" Target="slides/slide20.xml" Type="http://schemas.openxmlformats.org/officeDocument/2006/relationships/slide"/><Relationship Id="rId73" Target="slides/slide21.xml" Type="http://schemas.openxmlformats.org/officeDocument/2006/relationships/slide"/><Relationship Id="rId74" Target="slides/slide22.xml" Type="http://schemas.openxmlformats.org/officeDocument/2006/relationships/slide"/><Relationship Id="rId75" Target="slides/slide23.xml" Type="http://schemas.openxmlformats.org/officeDocument/2006/relationships/slide"/><Relationship Id="rId76" Target="slides/slide24.xml" Type="http://schemas.openxmlformats.org/officeDocument/2006/relationships/slide"/><Relationship Id="rId77" Target="slides/slide25.xml" Type="http://schemas.openxmlformats.org/officeDocument/2006/relationships/slide"/><Relationship Id="rId78" Target="slides/slide26.xml" Type="http://schemas.openxmlformats.org/officeDocument/2006/relationships/slide"/><Relationship Id="rId79" Target="slides/slide27.xml" Type="http://schemas.openxmlformats.org/officeDocument/2006/relationships/slide"/><Relationship Id="rId8" Target="fonts/font8.fntdata" Type="http://schemas.openxmlformats.org/officeDocument/2006/relationships/font"/><Relationship Id="rId80" Target="slides/slide28.xml" Type="http://schemas.openxmlformats.org/officeDocument/2006/relationships/slide"/><Relationship Id="rId81" Target="slides/slide29.xml" Type="http://schemas.openxmlformats.org/officeDocument/2006/relationships/slide"/><Relationship Id="rId82" Target="slides/slide30.xml" Type="http://schemas.openxmlformats.org/officeDocument/2006/relationships/slide"/><Relationship Id="rId83" Target="slides/slide31.xml" Type="http://schemas.openxmlformats.org/officeDocument/2006/relationships/slide"/><Relationship Id="rId84" Target="slides/slide32.xml" Type="http://schemas.openxmlformats.org/officeDocument/2006/relationships/slide"/><Relationship Id="rId85" Target="slides/slide33.xml" Type="http://schemas.openxmlformats.org/officeDocument/2006/relationships/slide"/><Relationship Id="rId86" Target="slides/slide34.xml" Type="http://schemas.openxmlformats.org/officeDocument/2006/relationships/slide"/><Relationship Id="rId87" Target="slides/slide35.xml" Type="http://schemas.openxmlformats.org/officeDocument/2006/relationships/slide"/><Relationship Id="rId88" Target="slides/slide36.xml" Type="http://schemas.openxmlformats.org/officeDocument/2006/relationships/slide"/><Relationship Id="rId89" Target="slides/slide37.xml" Type="http://schemas.openxmlformats.org/officeDocument/2006/relationships/slide"/><Relationship Id="rId9" Target="fonts/font9.fntdata" Type="http://schemas.openxmlformats.org/officeDocument/2006/relationships/font"/><Relationship Id="rId90" Target="slides/slide38.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3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9.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0.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1.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9.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0.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1.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2.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3.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4.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65.png" Type="http://schemas.openxmlformats.org/officeDocument/2006/relationships/image"/><Relationship Id="rId6" Target="../media/image66.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2" Target="../media/image1.jpeg" Type="http://schemas.openxmlformats.org/officeDocument/2006/relationships/image"/><Relationship Id="rId3" Target="../media/image67.png" Type="http://schemas.openxmlformats.org/officeDocument/2006/relationships/image"/><Relationship Id="rId4" Target="../media/image68.svg" Type="http://schemas.openxmlformats.org/officeDocument/2006/relationships/image"/><Relationship Id="rId5" Target="../media/image69.png" Type="http://schemas.openxmlformats.org/officeDocument/2006/relationships/image"/><Relationship Id="rId6" Target="../media/image70.svg" Type="http://schemas.openxmlformats.org/officeDocument/2006/relationships/image"/><Relationship Id="rId7" Target="../media/image71.png" Type="http://schemas.openxmlformats.org/officeDocument/2006/relationships/image"/><Relationship Id="rId8" Target="../media/image72.svg" Type="http://schemas.openxmlformats.org/officeDocument/2006/relationships/image"/><Relationship Id="rId9"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9029700" y="2209488"/>
            <a:ext cx="9258300" cy="8077512"/>
          </a:xfrm>
          <a:custGeom>
            <a:avLst/>
            <a:gdLst/>
            <a:ahLst/>
            <a:cxnLst/>
            <a:rect r="r" b="b" t="t" l="l"/>
            <a:pathLst>
              <a:path h="8077512" w="9258300">
                <a:moveTo>
                  <a:pt x="0" y="0"/>
                </a:moveTo>
                <a:lnTo>
                  <a:pt x="9258300" y="0"/>
                </a:lnTo>
                <a:lnTo>
                  <a:pt x="9258300" y="8077512"/>
                </a:lnTo>
                <a:lnTo>
                  <a:pt x="0" y="8077512"/>
                </a:lnTo>
                <a:lnTo>
                  <a:pt x="0" y="0"/>
                </a:lnTo>
                <a:close/>
              </a:path>
            </a:pathLst>
          </a:custGeom>
          <a:blipFill>
            <a:blip r:embed="rId3">
              <a:extLst>
                <a:ext uri="{96DAC541-7B7A-43D3-8B79-37D633B846F1}">
                  <asvg:svgBlip xmlns:asvg="http://schemas.microsoft.com/office/drawing/2016/SVG/main" r:embed="rId4"/>
                </a:ext>
              </a:extLst>
            </a:blip>
            <a:stretch>
              <a:fillRect l="0" t="0" r="0" b="-14618"/>
            </a:stretch>
          </a:blipFill>
        </p:spPr>
      </p:sp>
      <p:sp>
        <p:nvSpPr>
          <p:cNvPr name="Freeform 4" id="4"/>
          <p:cNvSpPr/>
          <p:nvPr/>
        </p:nvSpPr>
        <p:spPr>
          <a:xfrm flipH="false" flipV="false" rot="0">
            <a:off x="563949" y="8093212"/>
            <a:ext cx="929503" cy="929503"/>
          </a:xfrm>
          <a:custGeom>
            <a:avLst/>
            <a:gdLst/>
            <a:ahLst/>
            <a:cxnLst/>
            <a:rect r="r" b="b" t="t" l="l"/>
            <a:pathLst>
              <a:path h="929503" w="929503">
                <a:moveTo>
                  <a:pt x="0" y="0"/>
                </a:moveTo>
                <a:lnTo>
                  <a:pt x="929502" y="0"/>
                </a:lnTo>
                <a:lnTo>
                  <a:pt x="929502" y="929503"/>
                </a:lnTo>
                <a:lnTo>
                  <a:pt x="0" y="9295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270438" y="566485"/>
            <a:ext cx="2428589" cy="924431"/>
          </a:xfrm>
          <a:custGeom>
            <a:avLst/>
            <a:gdLst/>
            <a:ahLst/>
            <a:cxnLst/>
            <a:rect r="r" b="b" t="t" l="l"/>
            <a:pathLst>
              <a:path h="924431" w="2428589">
                <a:moveTo>
                  <a:pt x="0" y="0"/>
                </a:moveTo>
                <a:lnTo>
                  <a:pt x="2428589" y="0"/>
                </a:lnTo>
                <a:lnTo>
                  <a:pt x="2428589" y="924430"/>
                </a:lnTo>
                <a:lnTo>
                  <a:pt x="0" y="924430"/>
                </a:lnTo>
                <a:lnTo>
                  <a:pt x="0" y="0"/>
                </a:lnTo>
                <a:close/>
              </a:path>
            </a:pathLst>
          </a:custGeom>
          <a:blipFill>
            <a:blip r:embed="rId7"/>
            <a:stretch>
              <a:fillRect l="0" t="0" r="0" b="0"/>
            </a:stretch>
          </a:blipFill>
        </p:spPr>
      </p:sp>
      <p:sp>
        <p:nvSpPr>
          <p:cNvPr name="Freeform 6" id="6"/>
          <p:cNvSpPr/>
          <p:nvPr/>
        </p:nvSpPr>
        <p:spPr>
          <a:xfrm flipH="false" flipV="false" rot="0">
            <a:off x="222220" y="566485"/>
            <a:ext cx="4424175" cy="879122"/>
          </a:xfrm>
          <a:custGeom>
            <a:avLst/>
            <a:gdLst/>
            <a:ahLst/>
            <a:cxnLst/>
            <a:rect r="r" b="b" t="t" l="l"/>
            <a:pathLst>
              <a:path h="879122" w="4424175">
                <a:moveTo>
                  <a:pt x="0" y="0"/>
                </a:moveTo>
                <a:lnTo>
                  <a:pt x="4424174" y="0"/>
                </a:lnTo>
                <a:lnTo>
                  <a:pt x="4424174" y="879122"/>
                </a:lnTo>
                <a:lnTo>
                  <a:pt x="0" y="879122"/>
                </a:lnTo>
                <a:lnTo>
                  <a:pt x="0" y="0"/>
                </a:lnTo>
                <a:close/>
              </a:path>
            </a:pathLst>
          </a:custGeom>
          <a:blipFill>
            <a:blip r:embed="rId8"/>
            <a:stretch>
              <a:fillRect l="0" t="0" r="0" b="0"/>
            </a:stretch>
          </a:blipFill>
        </p:spPr>
      </p:sp>
      <p:sp>
        <p:nvSpPr>
          <p:cNvPr name="TextBox 7" id="7"/>
          <p:cNvSpPr txBox="true"/>
          <p:nvPr/>
        </p:nvSpPr>
        <p:spPr>
          <a:xfrm rot="0">
            <a:off x="222220" y="2686718"/>
            <a:ext cx="10742063" cy="5472995"/>
          </a:xfrm>
          <a:prstGeom prst="rect">
            <a:avLst/>
          </a:prstGeom>
        </p:spPr>
        <p:txBody>
          <a:bodyPr anchor="t" rtlCol="false" tIns="0" lIns="0" bIns="0" rIns="0">
            <a:spAutoFit/>
          </a:bodyPr>
          <a:lstStyle/>
          <a:p>
            <a:pPr>
              <a:lnSpc>
                <a:spcPts val="7222"/>
              </a:lnSpc>
            </a:pPr>
            <a:r>
              <a:rPr lang="en-US" sz="5555" spc="155">
                <a:solidFill>
                  <a:srgbClr val="3C1053"/>
                </a:solidFill>
                <a:latin typeface="Open Sauce Bold"/>
              </a:rPr>
              <a:t>PRESENTATION  DU BRIEF MODÉLISATION ET STOCKAGE DE DONNÉES GITHUB DANS UNE BASE DE DONNÉES RELATIONNELLE</a:t>
            </a:r>
          </a:p>
          <a:p>
            <a:pPr>
              <a:lnSpc>
                <a:spcPts val="7222"/>
              </a:lnSpc>
            </a:pPr>
          </a:p>
        </p:txBody>
      </p:sp>
      <p:sp>
        <p:nvSpPr>
          <p:cNvPr name="TextBox 8" id="8"/>
          <p:cNvSpPr txBox="true"/>
          <p:nvPr/>
        </p:nvSpPr>
        <p:spPr>
          <a:xfrm rot="0">
            <a:off x="1749021" y="7951314"/>
            <a:ext cx="4970887" cy="1589406"/>
          </a:xfrm>
          <a:prstGeom prst="rect">
            <a:avLst/>
          </a:prstGeom>
        </p:spPr>
        <p:txBody>
          <a:bodyPr anchor="t" rtlCol="false" tIns="0" lIns="0" bIns="0" rIns="0">
            <a:spAutoFit/>
          </a:bodyPr>
          <a:lstStyle/>
          <a:p>
            <a:pPr>
              <a:lnSpc>
                <a:spcPts val="3219"/>
              </a:lnSpc>
            </a:pPr>
            <a:r>
              <a:rPr lang="en-US" sz="2299">
                <a:solidFill>
                  <a:srgbClr val="3C1053"/>
                </a:solidFill>
                <a:latin typeface="DM Sans"/>
              </a:rPr>
              <a:t>Modélisation et stockage de données GitHub dans une base de données relationnelle</a:t>
            </a:r>
          </a:p>
          <a:p>
            <a:pPr>
              <a:lnSpc>
                <a:spcPts val="3219"/>
              </a:lnSpc>
            </a:pPr>
          </a:p>
        </p:txBody>
      </p:sp>
      <p:sp>
        <p:nvSpPr>
          <p:cNvPr name="TextBox 9" id="9"/>
          <p:cNvSpPr txBox="true"/>
          <p:nvPr/>
        </p:nvSpPr>
        <p:spPr>
          <a:xfrm rot="0">
            <a:off x="12373064" y="8975090"/>
            <a:ext cx="2564841" cy="365760"/>
          </a:xfrm>
          <a:prstGeom prst="rect">
            <a:avLst/>
          </a:prstGeom>
        </p:spPr>
        <p:txBody>
          <a:bodyPr anchor="t" rtlCol="false" tIns="0" lIns="0" bIns="0" rIns="0">
            <a:spAutoFit/>
          </a:bodyPr>
          <a:lstStyle/>
          <a:p>
            <a:pPr>
              <a:lnSpc>
                <a:spcPts val="2939"/>
              </a:lnSpc>
            </a:pPr>
            <a:r>
              <a:rPr lang="en-US" sz="2099">
                <a:solidFill>
                  <a:srgbClr val="3C1053"/>
                </a:solidFill>
                <a:latin typeface="DM Sans"/>
              </a:rPr>
              <a:t>Mouflla Faissal</a:t>
            </a:r>
          </a:p>
        </p:txBody>
      </p:sp>
      <p:sp>
        <p:nvSpPr>
          <p:cNvPr name="TextBox 10" id="10"/>
          <p:cNvSpPr txBox="true"/>
          <p:nvPr/>
        </p:nvSpPr>
        <p:spPr>
          <a:xfrm rot="0">
            <a:off x="12373064" y="8678124"/>
            <a:ext cx="2897374" cy="533400"/>
          </a:xfrm>
          <a:prstGeom prst="rect">
            <a:avLst/>
          </a:prstGeom>
        </p:spPr>
        <p:txBody>
          <a:bodyPr anchor="t" rtlCol="false" tIns="0" lIns="0" bIns="0" rIns="0">
            <a:spAutoFit/>
          </a:bodyPr>
          <a:lstStyle/>
          <a:p>
            <a:pPr>
              <a:lnSpc>
                <a:spcPts val="2160"/>
              </a:lnSpc>
            </a:pPr>
            <a:r>
              <a:rPr lang="en-US" sz="1800" spc="43">
                <a:solidFill>
                  <a:srgbClr val="3C1053"/>
                </a:solidFill>
                <a:latin typeface="Open Sauce Bold"/>
              </a:rPr>
              <a:t>PRÉSENTÉ PAR :</a:t>
            </a:r>
          </a:p>
          <a:p>
            <a:pPr>
              <a:lnSpc>
                <a:spcPts val="2160"/>
              </a:lnSpc>
            </a:pPr>
          </a:p>
        </p:txBody>
      </p:sp>
      <p:sp>
        <p:nvSpPr>
          <p:cNvPr name="TextBox 11" id="11"/>
          <p:cNvSpPr txBox="true"/>
          <p:nvPr/>
        </p:nvSpPr>
        <p:spPr>
          <a:xfrm rot="0">
            <a:off x="15270438" y="8984615"/>
            <a:ext cx="2428589" cy="2101850"/>
          </a:xfrm>
          <a:prstGeom prst="rect">
            <a:avLst/>
          </a:prstGeom>
        </p:spPr>
        <p:txBody>
          <a:bodyPr anchor="t" rtlCol="false" tIns="0" lIns="0" bIns="0" rIns="0">
            <a:spAutoFit/>
          </a:bodyPr>
          <a:lstStyle/>
          <a:p>
            <a:pPr>
              <a:lnSpc>
                <a:spcPts val="2799"/>
              </a:lnSpc>
            </a:pPr>
            <a:r>
              <a:rPr lang="en-US" sz="1999">
                <a:solidFill>
                  <a:srgbClr val="3C1053"/>
                </a:solidFill>
                <a:latin typeface="DM Sans"/>
              </a:rPr>
              <a:t>Moad TAJMOUATI</a:t>
            </a:r>
          </a:p>
          <a:p>
            <a:pPr>
              <a:lnSpc>
                <a:spcPts val="2799"/>
              </a:lnSpc>
            </a:pPr>
          </a:p>
          <a:p>
            <a:pPr>
              <a:lnSpc>
                <a:spcPts val="2799"/>
              </a:lnSpc>
            </a:pPr>
          </a:p>
          <a:p>
            <a:pPr>
              <a:lnSpc>
                <a:spcPts val="2799"/>
              </a:lnSpc>
            </a:pPr>
          </a:p>
          <a:p>
            <a:pPr>
              <a:lnSpc>
                <a:spcPts val="2799"/>
              </a:lnSpc>
            </a:pPr>
          </a:p>
          <a:p>
            <a:pPr>
              <a:lnSpc>
                <a:spcPts val="2799"/>
              </a:lnSpc>
            </a:pPr>
          </a:p>
        </p:txBody>
      </p:sp>
      <p:sp>
        <p:nvSpPr>
          <p:cNvPr name="TextBox 12" id="12"/>
          <p:cNvSpPr txBox="true"/>
          <p:nvPr/>
        </p:nvSpPr>
        <p:spPr>
          <a:xfrm rot="0">
            <a:off x="15270438" y="8678124"/>
            <a:ext cx="2897374" cy="533400"/>
          </a:xfrm>
          <a:prstGeom prst="rect">
            <a:avLst/>
          </a:prstGeom>
        </p:spPr>
        <p:txBody>
          <a:bodyPr anchor="t" rtlCol="false" tIns="0" lIns="0" bIns="0" rIns="0">
            <a:spAutoFit/>
          </a:bodyPr>
          <a:lstStyle/>
          <a:p>
            <a:pPr>
              <a:lnSpc>
                <a:spcPts val="2160"/>
              </a:lnSpc>
            </a:pPr>
            <a:r>
              <a:rPr lang="en-US" sz="1800" spc="43">
                <a:solidFill>
                  <a:srgbClr val="3C1053"/>
                </a:solidFill>
                <a:latin typeface="Open Sauce Bold"/>
              </a:rPr>
              <a:t>PRÉSENTÉ À M :</a:t>
            </a:r>
          </a:p>
          <a:p>
            <a:pPr>
              <a:lnSpc>
                <a:spcPts val="216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2596770"/>
            <a:ext cx="18288000" cy="2032000"/>
          </a:xfrm>
          <a:custGeom>
            <a:avLst/>
            <a:gdLst/>
            <a:ahLst/>
            <a:cxnLst/>
            <a:rect r="r" b="b" t="t" l="l"/>
            <a:pathLst>
              <a:path h="2032000" w="18288000">
                <a:moveTo>
                  <a:pt x="0" y="0"/>
                </a:moveTo>
                <a:lnTo>
                  <a:pt x="18288000" y="0"/>
                </a:lnTo>
                <a:lnTo>
                  <a:pt x="18288000" y="2032000"/>
                </a:lnTo>
                <a:lnTo>
                  <a:pt x="0" y="2032000"/>
                </a:lnTo>
                <a:lnTo>
                  <a:pt x="0" y="0"/>
                </a:lnTo>
                <a:close/>
              </a:path>
            </a:pathLst>
          </a:custGeom>
          <a:blipFill>
            <a:blip r:embed="rId3"/>
            <a:stretch>
              <a:fillRect l="0" t="0" r="0" b="0"/>
            </a:stretch>
          </a:blipFill>
        </p:spPr>
      </p:sp>
      <p:sp>
        <p:nvSpPr>
          <p:cNvPr name="Freeform 4" id="4"/>
          <p:cNvSpPr/>
          <p:nvPr/>
        </p:nvSpPr>
        <p:spPr>
          <a:xfrm flipH="false" flipV="false" rot="0">
            <a:off x="0" y="5143500"/>
            <a:ext cx="18288000" cy="2990799"/>
          </a:xfrm>
          <a:custGeom>
            <a:avLst/>
            <a:gdLst/>
            <a:ahLst/>
            <a:cxnLst/>
            <a:rect r="r" b="b" t="t" l="l"/>
            <a:pathLst>
              <a:path h="2990799" w="18288000">
                <a:moveTo>
                  <a:pt x="0" y="0"/>
                </a:moveTo>
                <a:lnTo>
                  <a:pt x="18288000" y="0"/>
                </a:lnTo>
                <a:lnTo>
                  <a:pt x="18288000" y="2990799"/>
                </a:lnTo>
                <a:lnTo>
                  <a:pt x="0" y="2990799"/>
                </a:lnTo>
                <a:lnTo>
                  <a:pt x="0" y="0"/>
                </a:lnTo>
                <a:close/>
              </a:path>
            </a:pathLst>
          </a:custGeom>
          <a:blipFill>
            <a:blip r:embed="rId4"/>
            <a:stretch>
              <a:fillRect l="0" t="0" r="0" b="0"/>
            </a:stretch>
          </a:blipFill>
        </p:spPr>
      </p:sp>
      <p:sp>
        <p:nvSpPr>
          <p:cNvPr name="TextBox 5" id="5"/>
          <p:cNvSpPr txBox="true"/>
          <p:nvPr/>
        </p:nvSpPr>
        <p:spPr>
          <a:xfrm rot="0">
            <a:off x="410765" y="387396"/>
            <a:ext cx="8247472" cy="1775460"/>
          </a:xfrm>
          <a:prstGeom prst="rect">
            <a:avLst/>
          </a:prstGeom>
        </p:spPr>
        <p:txBody>
          <a:bodyPr anchor="t" rtlCol="false" tIns="0" lIns="0" bIns="0" rIns="0">
            <a:spAutoFit/>
          </a:bodyPr>
          <a:lstStyle/>
          <a:p>
            <a:pPr>
              <a:lnSpc>
                <a:spcPts val="7140"/>
              </a:lnSpc>
              <a:spcBef>
                <a:spcPct val="0"/>
              </a:spcBef>
            </a:pPr>
            <a:r>
              <a:rPr lang="en-US" sz="5100" spc="153">
                <a:solidFill>
                  <a:srgbClr val="231C84"/>
                </a:solidFill>
                <a:latin typeface="Atma"/>
              </a:rPr>
              <a:t>Création d'identifiants uniques pour les entités </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2454366"/>
            <a:ext cx="15829496" cy="1703762"/>
          </a:xfrm>
          <a:custGeom>
            <a:avLst/>
            <a:gdLst/>
            <a:ahLst/>
            <a:cxnLst/>
            <a:rect r="r" b="b" t="t" l="l"/>
            <a:pathLst>
              <a:path h="1703762" w="15829496">
                <a:moveTo>
                  <a:pt x="0" y="0"/>
                </a:moveTo>
                <a:lnTo>
                  <a:pt x="15829496" y="0"/>
                </a:lnTo>
                <a:lnTo>
                  <a:pt x="15829496" y="1703762"/>
                </a:lnTo>
                <a:lnTo>
                  <a:pt x="0" y="1703762"/>
                </a:lnTo>
                <a:lnTo>
                  <a:pt x="0" y="0"/>
                </a:lnTo>
                <a:close/>
              </a:path>
            </a:pathLst>
          </a:custGeom>
          <a:blipFill>
            <a:blip r:embed="rId3"/>
            <a:stretch>
              <a:fillRect l="0" t="0" r="0" b="0"/>
            </a:stretch>
          </a:blipFill>
        </p:spPr>
      </p:sp>
      <p:sp>
        <p:nvSpPr>
          <p:cNvPr name="Freeform 4" id="4"/>
          <p:cNvSpPr/>
          <p:nvPr/>
        </p:nvSpPr>
        <p:spPr>
          <a:xfrm flipH="false" flipV="false" rot="0">
            <a:off x="0" y="4660866"/>
            <a:ext cx="18288000" cy="3503183"/>
          </a:xfrm>
          <a:custGeom>
            <a:avLst/>
            <a:gdLst/>
            <a:ahLst/>
            <a:cxnLst/>
            <a:rect r="r" b="b" t="t" l="l"/>
            <a:pathLst>
              <a:path h="3503183" w="18288000">
                <a:moveTo>
                  <a:pt x="0" y="0"/>
                </a:moveTo>
                <a:lnTo>
                  <a:pt x="18288000" y="0"/>
                </a:lnTo>
                <a:lnTo>
                  <a:pt x="18288000" y="3503184"/>
                </a:lnTo>
                <a:lnTo>
                  <a:pt x="0" y="3503184"/>
                </a:lnTo>
                <a:lnTo>
                  <a:pt x="0" y="0"/>
                </a:lnTo>
                <a:close/>
              </a:path>
            </a:pathLst>
          </a:custGeom>
          <a:blipFill>
            <a:blip r:embed="rId4"/>
            <a:stretch>
              <a:fillRect l="0" t="0" r="0" b="0"/>
            </a:stretch>
          </a:blipFill>
        </p:spPr>
      </p:sp>
      <p:sp>
        <p:nvSpPr>
          <p:cNvPr name="TextBox 5" id="5"/>
          <p:cNvSpPr txBox="true"/>
          <p:nvPr/>
        </p:nvSpPr>
        <p:spPr>
          <a:xfrm rot="0">
            <a:off x="229024" y="437516"/>
            <a:ext cx="10346912" cy="1775460"/>
          </a:xfrm>
          <a:prstGeom prst="rect">
            <a:avLst/>
          </a:prstGeom>
        </p:spPr>
        <p:txBody>
          <a:bodyPr anchor="t" rtlCol="false" tIns="0" lIns="0" bIns="0" rIns="0">
            <a:spAutoFit/>
          </a:bodyPr>
          <a:lstStyle/>
          <a:p>
            <a:pPr>
              <a:lnSpc>
                <a:spcPts val="7140"/>
              </a:lnSpc>
              <a:spcBef>
                <a:spcPct val="0"/>
              </a:spcBef>
            </a:pPr>
            <a:r>
              <a:rPr lang="en-US" sz="5100" spc="153">
                <a:solidFill>
                  <a:srgbClr val="231C84"/>
                </a:solidFill>
                <a:latin typeface="Atma"/>
              </a:rPr>
              <a:t>Préparation des tables pour l'insertion dans la base de données </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2015050"/>
            <a:ext cx="18288000" cy="5332081"/>
          </a:xfrm>
          <a:custGeom>
            <a:avLst/>
            <a:gdLst/>
            <a:ahLst/>
            <a:cxnLst/>
            <a:rect r="r" b="b" t="t" l="l"/>
            <a:pathLst>
              <a:path h="5332081" w="18288000">
                <a:moveTo>
                  <a:pt x="0" y="0"/>
                </a:moveTo>
                <a:lnTo>
                  <a:pt x="18288000" y="0"/>
                </a:lnTo>
                <a:lnTo>
                  <a:pt x="18288000" y="5332080"/>
                </a:lnTo>
                <a:lnTo>
                  <a:pt x="0" y="5332080"/>
                </a:lnTo>
                <a:lnTo>
                  <a:pt x="0" y="0"/>
                </a:lnTo>
                <a:close/>
              </a:path>
            </a:pathLst>
          </a:custGeom>
          <a:blipFill>
            <a:blip r:embed="rId3"/>
            <a:stretch>
              <a:fillRect l="0" t="0" r="0" b="0"/>
            </a:stretch>
          </a:blipFill>
        </p:spPr>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1403323"/>
            <a:ext cx="18288000" cy="3293683"/>
          </a:xfrm>
          <a:custGeom>
            <a:avLst/>
            <a:gdLst/>
            <a:ahLst/>
            <a:cxnLst/>
            <a:rect r="r" b="b" t="t" l="l"/>
            <a:pathLst>
              <a:path h="3293683" w="18288000">
                <a:moveTo>
                  <a:pt x="0" y="0"/>
                </a:moveTo>
                <a:lnTo>
                  <a:pt x="18288000" y="0"/>
                </a:lnTo>
                <a:lnTo>
                  <a:pt x="18288000" y="3293682"/>
                </a:lnTo>
                <a:lnTo>
                  <a:pt x="0" y="3293682"/>
                </a:lnTo>
                <a:lnTo>
                  <a:pt x="0" y="0"/>
                </a:lnTo>
                <a:close/>
              </a:path>
            </a:pathLst>
          </a:custGeom>
          <a:blipFill>
            <a:blip r:embed="rId3"/>
            <a:stretch>
              <a:fillRect l="0" t="0" r="0" b="0"/>
            </a:stretch>
          </a:blipFill>
        </p:spPr>
      </p:sp>
      <p:sp>
        <p:nvSpPr>
          <p:cNvPr name="Freeform 4" id="4"/>
          <p:cNvSpPr/>
          <p:nvPr/>
        </p:nvSpPr>
        <p:spPr>
          <a:xfrm flipH="false" flipV="false" rot="0">
            <a:off x="0" y="5143500"/>
            <a:ext cx="18288000" cy="1385628"/>
          </a:xfrm>
          <a:custGeom>
            <a:avLst/>
            <a:gdLst/>
            <a:ahLst/>
            <a:cxnLst/>
            <a:rect r="r" b="b" t="t" l="l"/>
            <a:pathLst>
              <a:path h="1385628" w="18288000">
                <a:moveTo>
                  <a:pt x="0" y="0"/>
                </a:moveTo>
                <a:lnTo>
                  <a:pt x="18288000" y="0"/>
                </a:lnTo>
                <a:lnTo>
                  <a:pt x="18288000" y="1385628"/>
                </a:lnTo>
                <a:lnTo>
                  <a:pt x="0" y="1385628"/>
                </a:lnTo>
                <a:lnTo>
                  <a:pt x="0" y="0"/>
                </a:lnTo>
                <a:close/>
              </a:path>
            </a:pathLst>
          </a:custGeom>
          <a:blipFill>
            <a:blip r:embed="rId4"/>
            <a:stretch>
              <a:fillRect l="0" t="0" r="0" b="0"/>
            </a:stretch>
          </a:blipFill>
        </p:spPr>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1805396"/>
            <a:ext cx="18288000" cy="6676208"/>
          </a:xfrm>
          <a:custGeom>
            <a:avLst/>
            <a:gdLst/>
            <a:ahLst/>
            <a:cxnLst/>
            <a:rect r="r" b="b" t="t" l="l"/>
            <a:pathLst>
              <a:path h="6676208" w="18288000">
                <a:moveTo>
                  <a:pt x="0" y="0"/>
                </a:moveTo>
                <a:lnTo>
                  <a:pt x="18288000" y="0"/>
                </a:lnTo>
                <a:lnTo>
                  <a:pt x="18288000" y="6676208"/>
                </a:lnTo>
                <a:lnTo>
                  <a:pt x="0" y="6676208"/>
                </a:lnTo>
                <a:lnTo>
                  <a:pt x="0" y="0"/>
                </a:lnTo>
                <a:close/>
              </a:path>
            </a:pathLst>
          </a:custGeom>
          <a:blipFill>
            <a:blip r:embed="rId3"/>
            <a:stretch>
              <a:fillRect l="0" t="0" r="0" b="0"/>
            </a:stretch>
          </a:blipFill>
        </p:spPr>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2414250" y="0"/>
            <a:ext cx="13459500" cy="10287000"/>
          </a:xfrm>
          <a:custGeom>
            <a:avLst/>
            <a:gdLst/>
            <a:ahLst/>
            <a:cxnLst/>
            <a:rect r="r" b="b" t="t" l="l"/>
            <a:pathLst>
              <a:path h="10287000" w="13459500">
                <a:moveTo>
                  <a:pt x="0" y="0"/>
                </a:moveTo>
                <a:lnTo>
                  <a:pt x="13459500" y="0"/>
                </a:lnTo>
                <a:lnTo>
                  <a:pt x="13459500" y="10287000"/>
                </a:lnTo>
                <a:lnTo>
                  <a:pt x="0" y="10287000"/>
                </a:lnTo>
                <a:lnTo>
                  <a:pt x="0" y="0"/>
                </a:lnTo>
                <a:close/>
              </a:path>
            </a:pathLst>
          </a:custGeom>
          <a:blipFill>
            <a:blip r:embed="rId3"/>
            <a:stretch>
              <a:fillRect l="0" t="0" r="0" b="0"/>
            </a:stretch>
          </a:blipFill>
        </p:spPr>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3355747"/>
            <a:ext cx="18288000" cy="2978440"/>
          </a:xfrm>
          <a:custGeom>
            <a:avLst/>
            <a:gdLst/>
            <a:ahLst/>
            <a:cxnLst/>
            <a:rect r="r" b="b" t="t" l="l"/>
            <a:pathLst>
              <a:path h="2978440" w="18288000">
                <a:moveTo>
                  <a:pt x="0" y="0"/>
                </a:moveTo>
                <a:lnTo>
                  <a:pt x="18288000" y="0"/>
                </a:lnTo>
                <a:lnTo>
                  <a:pt x="18288000" y="2978439"/>
                </a:lnTo>
                <a:lnTo>
                  <a:pt x="0" y="2978439"/>
                </a:lnTo>
                <a:lnTo>
                  <a:pt x="0" y="0"/>
                </a:lnTo>
                <a:close/>
              </a:path>
            </a:pathLst>
          </a:custGeom>
          <a:blipFill>
            <a:blip r:embed="rId3"/>
            <a:stretch>
              <a:fillRect l="0" t="0" r="0" b="0"/>
            </a:stretch>
          </a:blipFill>
        </p:spPr>
      </p:sp>
      <p:sp>
        <p:nvSpPr>
          <p:cNvPr name="TextBox 4" id="4"/>
          <p:cNvSpPr txBox="true"/>
          <p:nvPr/>
        </p:nvSpPr>
        <p:spPr>
          <a:xfrm rot="0">
            <a:off x="606799" y="93345"/>
            <a:ext cx="10619469" cy="1775460"/>
          </a:xfrm>
          <a:prstGeom prst="rect">
            <a:avLst/>
          </a:prstGeom>
        </p:spPr>
        <p:txBody>
          <a:bodyPr anchor="t" rtlCol="false" tIns="0" lIns="0" bIns="0" rIns="0">
            <a:spAutoFit/>
          </a:bodyPr>
          <a:lstStyle/>
          <a:p>
            <a:pPr>
              <a:lnSpc>
                <a:spcPts val="7140"/>
              </a:lnSpc>
              <a:spcBef>
                <a:spcPct val="0"/>
              </a:spcBef>
            </a:pPr>
            <a:r>
              <a:rPr lang="en-US" sz="5100" spc="153">
                <a:solidFill>
                  <a:srgbClr val="231C84"/>
                </a:solidFill>
                <a:latin typeface="Atma"/>
              </a:rPr>
              <a:t>Création des tables dans la base de données </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3685007" y="0"/>
            <a:ext cx="10917987" cy="10287000"/>
          </a:xfrm>
          <a:custGeom>
            <a:avLst/>
            <a:gdLst/>
            <a:ahLst/>
            <a:cxnLst/>
            <a:rect r="r" b="b" t="t" l="l"/>
            <a:pathLst>
              <a:path h="10287000" w="10917987">
                <a:moveTo>
                  <a:pt x="0" y="0"/>
                </a:moveTo>
                <a:lnTo>
                  <a:pt x="10917986" y="0"/>
                </a:lnTo>
                <a:lnTo>
                  <a:pt x="10917986" y="10287000"/>
                </a:lnTo>
                <a:lnTo>
                  <a:pt x="0" y="10287000"/>
                </a:lnTo>
                <a:lnTo>
                  <a:pt x="0" y="0"/>
                </a:lnTo>
                <a:close/>
              </a:path>
            </a:pathLst>
          </a:custGeom>
          <a:blipFill>
            <a:blip r:embed="rId3"/>
            <a:stretch>
              <a:fillRect l="0" t="0" r="0" b="0"/>
            </a:stretch>
          </a:blipFill>
        </p:spPr>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791445" y="0"/>
            <a:ext cx="9588666" cy="10287000"/>
          </a:xfrm>
          <a:custGeom>
            <a:avLst/>
            <a:gdLst/>
            <a:ahLst/>
            <a:cxnLst/>
            <a:rect r="r" b="b" t="t" l="l"/>
            <a:pathLst>
              <a:path h="10287000" w="9588666">
                <a:moveTo>
                  <a:pt x="0" y="0"/>
                </a:moveTo>
                <a:lnTo>
                  <a:pt x="9588666" y="0"/>
                </a:lnTo>
                <a:lnTo>
                  <a:pt x="9588666" y="10287000"/>
                </a:lnTo>
                <a:lnTo>
                  <a:pt x="0" y="10287000"/>
                </a:lnTo>
                <a:lnTo>
                  <a:pt x="0" y="0"/>
                </a:lnTo>
                <a:close/>
              </a:path>
            </a:pathLst>
          </a:custGeom>
          <a:blipFill>
            <a:blip r:embed="rId3"/>
            <a:stretch>
              <a:fillRect l="0" t="0" r="0" b="0"/>
            </a:stretch>
          </a:blipFill>
        </p:spPr>
      </p:sp>
      <p:sp>
        <p:nvSpPr>
          <p:cNvPr name="Freeform 4" id="4"/>
          <p:cNvSpPr/>
          <p:nvPr/>
        </p:nvSpPr>
        <p:spPr>
          <a:xfrm flipH="false" flipV="false" rot="0">
            <a:off x="10870265" y="4675130"/>
            <a:ext cx="10399731" cy="936741"/>
          </a:xfrm>
          <a:custGeom>
            <a:avLst/>
            <a:gdLst/>
            <a:ahLst/>
            <a:cxnLst/>
            <a:rect r="r" b="b" t="t" l="l"/>
            <a:pathLst>
              <a:path h="936741" w="10399731">
                <a:moveTo>
                  <a:pt x="0" y="0"/>
                </a:moveTo>
                <a:lnTo>
                  <a:pt x="10399731" y="0"/>
                </a:lnTo>
                <a:lnTo>
                  <a:pt x="10399731" y="936740"/>
                </a:lnTo>
                <a:lnTo>
                  <a:pt x="0" y="936740"/>
                </a:lnTo>
                <a:lnTo>
                  <a:pt x="0" y="0"/>
                </a:lnTo>
                <a:close/>
              </a:path>
            </a:pathLst>
          </a:custGeom>
          <a:blipFill>
            <a:blip r:embed="rId4"/>
            <a:stretch>
              <a:fillRect l="0" t="0" r="0" b="0"/>
            </a:stretch>
          </a:blipFill>
        </p:spPr>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1254155"/>
            <a:ext cx="18288000" cy="9032845"/>
          </a:xfrm>
          <a:custGeom>
            <a:avLst/>
            <a:gdLst/>
            <a:ahLst/>
            <a:cxnLst/>
            <a:rect r="r" b="b" t="t" l="l"/>
            <a:pathLst>
              <a:path h="9032845" w="18288000">
                <a:moveTo>
                  <a:pt x="0" y="0"/>
                </a:moveTo>
                <a:lnTo>
                  <a:pt x="18288000" y="0"/>
                </a:lnTo>
                <a:lnTo>
                  <a:pt x="18288000" y="9032845"/>
                </a:lnTo>
                <a:lnTo>
                  <a:pt x="0" y="9032845"/>
                </a:lnTo>
                <a:lnTo>
                  <a:pt x="0" y="0"/>
                </a:lnTo>
                <a:close/>
              </a:path>
            </a:pathLst>
          </a:custGeom>
          <a:blipFill>
            <a:blip r:embed="rId3"/>
            <a:stretch>
              <a:fillRect l="0" t="0" r="0" b="0"/>
            </a:stretch>
          </a:blipFill>
        </p:spPr>
      </p:sp>
      <p:sp>
        <p:nvSpPr>
          <p:cNvPr name="TextBox 4" id="4"/>
          <p:cNvSpPr txBox="true"/>
          <p:nvPr/>
        </p:nvSpPr>
        <p:spPr>
          <a:xfrm rot="0">
            <a:off x="679750" y="198120"/>
            <a:ext cx="14670910" cy="830580"/>
          </a:xfrm>
          <a:prstGeom prst="rect">
            <a:avLst/>
          </a:prstGeom>
        </p:spPr>
        <p:txBody>
          <a:bodyPr anchor="t" rtlCol="false" tIns="0" lIns="0" bIns="0" rIns="0">
            <a:spAutoFit/>
          </a:bodyPr>
          <a:lstStyle/>
          <a:p>
            <a:pPr>
              <a:lnSpc>
                <a:spcPts val="6720"/>
              </a:lnSpc>
              <a:spcBef>
                <a:spcPct val="0"/>
              </a:spcBef>
            </a:pPr>
            <a:r>
              <a:rPr lang="en-US" sz="4800" spc="144">
                <a:solidFill>
                  <a:srgbClr val="231C84"/>
                </a:solidFill>
                <a:latin typeface="Atma"/>
              </a:rPr>
              <a:t>Insertion des données dans les tables de la base de données </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true" rot="-5400000">
            <a:off x="-6112173" y="337406"/>
            <a:ext cx="12224345" cy="10357354"/>
          </a:xfrm>
          <a:custGeom>
            <a:avLst/>
            <a:gdLst/>
            <a:ahLst/>
            <a:cxnLst/>
            <a:rect r="r" b="b" t="t" l="l"/>
            <a:pathLst>
              <a:path h="10357354" w="12224345">
                <a:moveTo>
                  <a:pt x="0" y="10357354"/>
                </a:moveTo>
                <a:lnTo>
                  <a:pt x="12224346" y="10357354"/>
                </a:lnTo>
                <a:lnTo>
                  <a:pt x="12224346" y="0"/>
                </a:lnTo>
                <a:lnTo>
                  <a:pt x="0" y="0"/>
                </a:lnTo>
                <a:lnTo>
                  <a:pt x="0" y="1035735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58592">
            <a:off x="827429" y="1781048"/>
            <a:ext cx="5018360" cy="5948487"/>
          </a:xfrm>
          <a:custGeom>
            <a:avLst/>
            <a:gdLst/>
            <a:ahLst/>
            <a:cxnLst/>
            <a:rect r="r" b="b" t="t" l="l"/>
            <a:pathLst>
              <a:path h="5948487" w="5018360">
                <a:moveTo>
                  <a:pt x="0" y="0"/>
                </a:moveTo>
                <a:lnTo>
                  <a:pt x="5018360" y="0"/>
                </a:lnTo>
                <a:lnTo>
                  <a:pt x="5018360" y="5948487"/>
                </a:lnTo>
                <a:lnTo>
                  <a:pt x="0" y="59484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79574">
            <a:off x="3389608" y="5638194"/>
            <a:ext cx="2508739" cy="3406929"/>
          </a:xfrm>
          <a:custGeom>
            <a:avLst/>
            <a:gdLst/>
            <a:ahLst/>
            <a:cxnLst/>
            <a:rect r="r" b="b" t="t" l="l"/>
            <a:pathLst>
              <a:path h="3406929" w="2508739">
                <a:moveTo>
                  <a:pt x="0" y="0"/>
                </a:moveTo>
                <a:lnTo>
                  <a:pt x="2508739" y="0"/>
                </a:lnTo>
                <a:lnTo>
                  <a:pt x="2508739" y="3406929"/>
                </a:lnTo>
                <a:lnTo>
                  <a:pt x="0" y="34069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6839755" y="1068423"/>
            <a:ext cx="10137705" cy="1285875"/>
          </a:xfrm>
          <a:prstGeom prst="rect">
            <a:avLst/>
          </a:prstGeom>
        </p:spPr>
        <p:txBody>
          <a:bodyPr anchor="t" rtlCol="false" tIns="0" lIns="0" bIns="0" rIns="0">
            <a:spAutoFit/>
          </a:bodyPr>
          <a:lstStyle/>
          <a:p>
            <a:pPr algn="ctr">
              <a:lnSpc>
                <a:spcPts val="9900"/>
              </a:lnSpc>
            </a:pPr>
            <a:r>
              <a:rPr lang="en-US" sz="9000">
                <a:solidFill>
                  <a:srgbClr val="275791"/>
                </a:solidFill>
                <a:latin typeface="Atma Bold"/>
              </a:rPr>
              <a:t>Plan</a:t>
            </a:r>
          </a:p>
        </p:txBody>
      </p:sp>
      <p:sp>
        <p:nvSpPr>
          <p:cNvPr name="TextBox 7" id="7"/>
          <p:cNvSpPr txBox="true"/>
          <p:nvPr/>
        </p:nvSpPr>
        <p:spPr>
          <a:xfrm rot="0">
            <a:off x="7765426" y="2312455"/>
            <a:ext cx="9212035" cy="6273906"/>
          </a:xfrm>
          <a:prstGeom prst="rect">
            <a:avLst/>
          </a:prstGeom>
        </p:spPr>
        <p:txBody>
          <a:bodyPr anchor="t" rtlCol="false" tIns="0" lIns="0" bIns="0" rIns="0">
            <a:spAutoFit/>
          </a:bodyPr>
          <a:lstStyle/>
          <a:p>
            <a:pPr>
              <a:lnSpc>
                <a:spcPts val="10074"/>
              </a:lnSpc>
            </a:pPr>
            <a:r>
              <a:rPr lang="en-US" sz="7195" spc="215">
                <a:solidFill>
                  <a:srgbClr val="231C84"/>
                </a:solidFill>
                <a:latin typeface="Atma Light"/>
              </a:rPr>
              <a:t>I. Introduction</a:t>
            </a:r>
          </a:p>
          <a:p>
            <a:pPr>
              <a:lnSpc>
                <a:spcPts val="10074"/>
              </a:lnSpc>
            </a:pPr>
            <a:r>
              <a:rPr lang="en-US" sz="7195" spc="215">
                <a:solidFill>
                  <a:srgbClr val="231C84"/>
                </a:solidFill>
                <a:latin typeface="Atma Light"/>
              </a:rPr>
              <a:t>II. Conception</a:t>
            </a:r>
          </a:p>
          <a:p>
            <a:pPr>
              <a:lnSpc>
                <a:spcPts val="10074"/>
              </a:lnSpc>
            </a:pPr>
            <a:r>
              <a:rPr lang="en-US" sz="7195" spc="215">
                <a:solidFill>
                  <a:srgbClr val="231C84"/>
                </a:solidFill>
                <a:latin typeface="Atma Light"/>
              </a:rPr>
              <a:t>III. Après la conception</a:t>
            </a:r>
          </a:p>
          <a:p>
            <a:pPr>
              <a:lnSpc>
                <a:spcPts val="10074"/>
              </a:lnSpc>
            </a:pPr>
            <a:r>
              <a:rPr lang="en-US" sz="7195" spc="215">
                <a:solidFill>
                  <a:srgbClr val="231C84"/>
                </a:solidFill>
                <a:latin typeface="Atma Light"/>
              </a:rPr>
              <a:t>IV. Requêtes SQL</a:t>
            </a:r>
          </a:p>
          <a:p>
            <a:pPr>
              <a:lnSpc>
                <a:spcPts val="10074"/>
              </a:lnSpc>
              <a:spcBef>
                <a:spcPct val="0"/>
              </a:spcBef>
            </a:pPr>
            <a:r>
              <a:rPr lang="en-US" sz="7195" spc="215">
                <a:solidFill>
                  <a:srgbClr val="231C84"/>
                </a:solidFill>
                <a:latin typeface="Atma Light"/>
              </a:rPr>
              <a:t>V.Conclusion</a:t>
            </a:r>
          </a:p>
        </p:txBody>
      </p:sp>
    </p:spTree>
  </p:cSld>
  <p:clrMapOvr>
    <a:masterClrMapping/>
  </p:clrMapOvr>
  <p:transition spd="fast">
    <p:circl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239076"/>
            <a:ext cx="6225657" cy="5050184"/>
          </a:xfrm>
          <a:custGeom>
            <a:avLst/>
            <a:gdLst/>
            <a:ahLst/>
            <a:cxnLst/>
            <a:rect r="r" b="b" t="t" l="l"/>
            <a:pathLst>
              <a:path h="5050184" w="6225657">
                <a:moveTo>
                  <a:pt x="0" y="0"/>
                </a:moveTo>
                <a:lnTo>
                  <a:pt x="6225657" y="0"/>
                </a:lnTo>
                <a:lnTo>
                  <a:pt x="6225657" y="5050184"/>
                </a:lnTo>
                <a:lnTo>
                  <a:pt x="0" y="5050184"/>
                </a:lnTo>
                <a:lnTo>
                  <a:pt x="0" y="0"/>
                </a:lnTo>
                <a:close/>
              </a:path>
            </a:pathLst>
          </a:custGeom>
          <a:blipFill>
            <a:blip r:embed="rId3"/>
            <a:stretch>
              <a:fillRect l="0" t="0" r="0" b="0"/>
            </a:stretch>
          </a:blipFill>
        </p:spPr>
      </p:sp>
      <p:sp>
        <p:nvSpPr>
          <p:cNvPr name="Freeform 4" id="4"/>
          <p:cNvSpPr/>
          <p:nvPr/>
        </p:nvSpPr>
        <p:spPr>
          <a:xfrm flipH="false" flipV="false" rot="0">
            <a:off x="11208794" y="96288"/>
            <a:ext cx="7079206" cy="5047212"/>
          </a:xfrm>
          <a:custGeom>
            <a:avLst/>
            <a:gdLst/>
            <a:ahLst/>
            <a:cxnLst/>
            <a:rect r="r" b="b" t="t" l="l"/>
            <a:pathLst>
              <a:path h="5047212" w="7079206">
                <a:moveTo>
                  <a:pt x="0" y="0"/>
                </a:moveTo>
                <a:lnTo>
                  <a:pt x="7079206" y="0"/>
                </a:lnTo>
                <a:lnTo>
                  <a:pt x="7079206" y="5047212"/>
                </a:lnTo>
                <a:lnTo>
                  <a:pt x="0" y="5047212"/>
                </a:lnTo>
                <a:lnTo>
                  <a:pt x="0" y="0"/>
                </a:lnTo>
                <a:close/>
              </a:path>
            </a:pathLst>
          </a:custGeom>
          <a:blipFill>
            <a:blip r:embed="rId4"/>
            <a:stretch>
              <a:fillRect l="0" t="0" r="0" b="0"/>
            </a:stretch>
          </a:blipFill>
        </p:spPr>
      </p:sp>
      <p:sp>
        <p:nvSpPr>
          <p:cNvPr name="Freeform 5" id="5"/>
          <p:cNvSpPr/>
          <p:nvPr/>
        </p:nvSpPr>
        <p:spPr>
          <a:xfrm flipH="false" flipV="false" rot="0">
            <a:off x="5841865" y="5245741"/>
            <a:ext cx="6604270" cy="5041259"/>
          </a:xfrm>
          <a:custGeom>
            <a:avLst/>
            <a:gdLst/>
            <a:ahLst/>
            <a:cxnLst/>
            <a:rect r="r" b="b" t="t" l="l"/>
            <a:pathLst>
              <a:path h="5041259" w="6604270">
                <a:moveTo>
                  <a:pt x="0" y="0"/>
                </a:moveTo>
                <a:lnTo>
                  <a:pt x="6604270" y="0"/>
                </a:lnTo>
                <a:lnTo>
                  <a:pt x="6604270" y="5041259"/>
                </a:lnTo>
                <a:lnTo>
                  <a:pt x="0" y="5041259"/>
                </a:lnTo>
                <a:lnTo>
                  <a:pt x="0" y="0"/>
                </a:lnTo>
                <a:close/>
              </a:path>
            </a:pathLst>
          </a:custGeom>
          <a:blipFill>
            <a:blip r:embed="rId5"/>
            <a:stretch>
              <a:fillRect l="0" t="0" r="0" b="0"/>
            </a:stretch>
          </a:blipFill>
        </p:spPr>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1598336"/>
            <a:ext cx="18288000" cy="7090329"/>
          </a:xfrm>
          <a:custGeom>
            <a:avLst/>
            <a:gdLst/>
            <a:ahLst/>
            <a:cxnLst/>
            <a:rect r="r" b="b" t="t" l="l"/>
            <a:pathLst>
              <a:path h="7090329" w="18288000">
                <a:moveTo>
                  <a:pt x="0" y="0"/>
                </a:moveTo>
                <a:lnTo>
                  <a:pt x="18288000" y="0"/>
                </a:lnTo>
                <a:lnTo>
                  <a:pt x="18288000" y="7090328"/>
                </a:lnTo>
                <a:lnTo>
                  <a:pt x="0" y="7090328"/>
                </a:lnTo>
                <a:lnTo>
                  <a:pt x="0" y="0"/>
                </a:lnTo>
                <a:close/>
              </a:path>
            </a:pathLst>
          </a:custGeom>
          <a:blipFill>
            <a:blip r:embed="rId3"/>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1028700"/>
            <a:ext cx="18288000" cy="3434870"/>
          </a:xfrm>
          <a:custGeom>
            <a:avLst/>
            <a:gdLst/>
            <a:ahLst/>
            <a:cxnLst/>
            <a:rect r="r" b="b" t="t" l="l"/>
            <a:pathLst>
              <a:path h="3434870" w="18288000">
                <a:moveTo>
                  <a:pt x="0" y="0"/>
                </a:moveTo>
                <a:lnTo>
                  <a:pt x="18288000" y="0"/>
                </a:lnTo>
                <a:lnTo>
                  <a:pt x="18288000" y="3434870"/>
                </a:lnTo>
                <a:lnTo>
                  <a:pt x="0" y="3434870"/>
                </a:lnTo>
                <a:lnTo>
                  <a:pt x="0" y="0"/>
                </a:lnTo>
                <a:close/>
              </a:path>
            </a:pathLst>
          </a:custGeom>
          <a:blipFill>
            <a:blip r:embed="rId3"/>
            <a:stretch>
              <a:fillRect l="0" t="0" r="0" b="0"/>
            </a:stretch>
          </a:blipFill>
        </p:spPr>
      </p:sp>
      <p:sp>
        <p:nvSpPr>
          <p:cNvPr name="Freeform 4" id="4"/>
          <p:cNvSpPr/>
          <p:nvPr/>
        </p:nvSpPr>
        <p:spPr>
          <a:xfrm flipH="false" flipV="false" rot="0">
            <a:off x="0" y="5143500"/>
            <a:ext cx="10829563" cy="5143500"/>
          </a:xfrm>
          <a:custGeom>
            <a:avLst/>
            <a:gdLst/>
            <a:ahLst/>
            <a:cxnLst/>
            <a:rect r="r" b="b" t="t" l="l"/>
            <a:pathLst>
              <a:path h="5143500" w="10829563">
                <a:moveTo>
                  <a:pt x="0" y="0"/>
                </a:moveTo>
                <a:lnTo>
                  <a:pt x="10829563" y="0"/>
                </a:lnTo>
                <a:lnTo>
                  <a:pt x="10829563" y="5143500"/>
                </a:lnTo>
                <a:lnTo>
                  <a:pt x="0" y="5143500"/>
                </a:lnTo>
                <a:lnTo>
                  <a:pt x="0" y="0"/>
                </a:lnTo>
                <a:close/>
              </a:path>
            </a:pathLst>
          </a:custGeom>
          <a:blipFill>
            <a:blip r:embed="rId4"/>
            <a:stretch>
              <a:fillRect l="0" t="0" r="0" b="0"/>
            </a:stretch>
          </a:blipFill>
        </p:spPr>
      </p:sp>
    </p:spTree>
  </p:cSld>
  <p:clrMapOvr>
    <a:masterClrMapping/>
  </p:clrMapOvr>
  <p:transition spd="fast">
    <p:circl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3224507"/>
            <a:ext cx="18288000" cy="3856948"/>
          </a:xfrm>
          <a:custGeom>
            <a:avLst/>
            <a:gdLst/>
            <a:ahLst/>
            <a:cxnLst/>
            <a:rect r="r" b="b" t="t" l="l"/>
            <a:pathLst>
              <a:path h="3856948" w="18288000">
                <a:moveTo>
                  <a:pt x="0" y="0"/>
                </a:moveTo>
                <a:lnTo>
                  <a:pt x="18288000" y="0"/>
                </a:lnTo>
                <a:lnTo>
                  <a:pt x="18288000" y="3856948"/>
                </a:lnTo>
                <a:lnTo>
                  <a:pt x="0" y="3856948"/>
                </a:lnTo>
                <a:lnTo>
                  <a:pt x="0" y="0"/>
                </a:lnTo>
                <a:close/>
              </a:path>
            </a:pathLst>
          </a:custGeom>
          <a:blipFill>
            <a:blip r:embed="rId3"/>
            <a:stretch>
              <a:fillRect l="0" t="0" r="0" b="0"/>
            </a:stretch>
          </a:blipFill>
        </p:spPr>
      </p:sp>
      <p:sp>
        <p:nvSpPr>
          <p:cNvPr name="TextBox 4" id="4"/>
          <p:cNvSpPr txBox="true"/>
          <p:nvPr/>
        </p:nvSpPr>
        <p:spPr>
          <a:xfrm rot="0">
            <a:off x="606799" y="93345"/>
            <a:ext cx="13332173" cy="1775460"/>
          </a:xfrm>
          <a:prstGeom prst="rect">
            <a:avLst/>
          </a:prstGeom>
        </p:spPr>
        <p:txBody>
          <a:bodyPr anchor="t" rtlCol="false" tIns="0" lIns="0" bIns="0" rIns="0">
            <a:spAutoFit/>
          </a:bodyPr>
          <a:lstStyle/>
          <a:p>
            <a:pPr>
              <a:lnSpc>
                <a:spcPts val="7140"/>
              </a:lnSpc>
              <a:spcBef>
                <a:spcPct val="0"/>
              </a:spcBef>
            </a:pPr>
            <a:r>
              <a:rPr lang="en-US" sz="5100" spc="153">
                <a:solidFill>
                  <a:srgbClr val="231C84"/>
                </a:solidFill>
                <a:latin typeface="Atma"/>
              </a:rPr>
              <a:t>Création d'index pour améliorer les performances des requêtes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2107557"/>
            <a:ext cx="18288000" cy="6718479"/>
          </a:xfrm>
          <a:custGeom>
            <a:avLst/>
            <a:gdLst/>
            <a:ahLst/>
            <a:cxnLst/>
            <a:rect r="r" b="b" t="t" l="l"/>
            <a:pathLst>
              <a:path h="6718479" w="18288000">
                <a:moveTo>
                  <a:pt x="0" y="0"/>
                </a:moveTo>
                <a:lnTo>
                  <a:pt x="18288000" y="0"/>
                </a:lnTo>
                <a:lnTo>
                  <a:pt x="18288000" y="6718479"/>
                </a:lnTo>
                <a:lnTo>
                  <a:pt x="0" y="6718479"/>
                </a:lnTo>
                <a:lnTo>
                  <a:pt x="0" y="0"/>
                </a:lnTo>
                <a:close/>
              </a:path>
            </a:pathLst>
          </a:custGeom>
          <a:blipFill>
            <a:blip r:embed="rId3"/>
            <a:stretch>
              <a:fillRect l="0" t="0" r="0" b="0"/>
            </a:stretch>
          </a:blipFill>
        </p:spPr>
      </p:sp>
      <p:sp>
        <p:nvSpPr>
          <p:cNvPr name="TextBox 4" id="4"/>
          <p:cNvSpPr txBox="true"/>
          <p:nvPr/>
        </p:nvSpPr>
        <p:spPr>
          <a:xfrm rot="0">
            <a:off x="606799" y="545783"/>
            <a:ext cx="15939187" cy="870585"/>
          </a:xfrm>
          <a:prstGeom prst="rect">
            <a:avLst/>
          </a:prstGeom>
        </p:spPr>
        <p:txBody>
          <a:bodyPr anchor="t" rtlCol="false" tIns="0" lIns="0" bIns="0" rIns="0">
            <a:spAutoFit/>
          </a:bodyPr>
          <a:lstStyle/>
          <a:p>
            <a:pPr>
              <a:lnSpc>
                <a:spcPts val="7140"/>
              </a:lnSpc>
              <a:spcBef>
                <a:spcPct val="0"/>
              </a:spcBef>
            </a:pPr>
            <a:r>
              <a:rPr lang="en-US" sz="5100" spc="153">
                <a:solidFill>
                  <a:srgbClr val="231C84"/>
                </a:solidFill>
                <a:latin typeface="Atma"/>
              </a:rPr>
              <a:t>Mesure des performances avant et après l'indexation </a:t>
            </a:r>
          </a:p>
        </p:txBody>
      </p:sp>
    </p:spTree>
  </p:cSld>
  <p:clrMapOvr>
    <a:masterClrMapping/>
  </p:clrMapOvr>
  <p:transition spd="fast">
    <p:circl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4280216"/>
            <a:ext cx="18288000" cy="1726569"/>
          </a:xfrm>
          <a:custGeom>
            <a:avLst/>
            <a:gdLst/>
            <a:ahLst/>
            <a:cxnLst/>
            <a:rect r="r" b="b" t="t" l="l"/>
            <a:pathLst>
              <a:path h="1726569" w="18288000">
                <a:moveTo>
                  <a:pt x="0" y="0"/>
                </a:moveTo>
                <a:lnTo>
                  <a:pt x="18288000" y="0"/>
                </a:lnTo>
                <a:lnTo>
                  <a:pt x="18288000" y="1726568"/>
                </a:lnTo>
                <a:lnTo>
                  <a:pt x="0" y="1726568"/>
                </a:lnTo>
                <a:lnTo>
                  <a:pt x="0" y="0"/>
                </a:lnTo>
                <a:close/>
              </a:path>
            </a:pathLst>
          </a:custGeom>
          <a:blipFill>
            <a:blip r:embed="rId3"/>
            <a:stretch>
              <a:fillRect l="0" t="0" r="0" b="0"/>
            </a:stretch>
          </a:blipFill>
        </p:spPr>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1799167"/>
            <a:ext cx="18288000" cy="6688667"/>
          </a:xfrm>
          <a:custGeom>
            <a:avLst/>
            <a:gdLst/>
            <a:ahLst/>
            <a:cxnLst/>
            <a:rect r="r" b="b" t="t" l="l"/>
            <a:pathLst>
              <a:path h="6688667" w="18288000">
                <a:moveTo>
                  <a:pt x="0" y="0"/>
                </a:moveTo>
                <a:lnTo>
                  <a:pt x="18288000" y="0"/>
                </a:lnTo>
                <a:lnTo>
                  <a:pt x="18288000" y="6688666"/>
                </a:lnTo>
                <a:lnTo>
                  <a:pt x="0" y="6688666"/>
                </a:lnTo>
                <a:lnTo>
                  <a:pt x="0" y="0"/>
                </a:lnTo>
                <a:close/>
              </a:path>
            </a:pathLst>
          </a:custGeom>
          <a:blipFill>
            <a:blip r:embed="rId3"/>
            <a:stretch>
              <a:fillRect l="0" t="0" r="0" b="0"/>
            </a:stretch>
          </a:blipFill>
        </p:spPr>
      </p:sp>
    </p:spTree>
  </p:cSld>
  <p:clrMapOvr>
    <a:masterClrMapping/>
  </p:clrMapOvr>
  <p:transition spd="fast">
    <p:circl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4028378"/>
            <a:ext cx="18288000" cy="2230244"/>
          </a:xfrm>
          <a:custGeom>
            <a:avLst/>
            <a:gdLst/>
            <a:ahLst/>
            <a:cxnLst/>
            <a:rect r="r" b="b" t="t" l="l"/>
            <a:pathLst>
              <a:path h="2230244" w="18288000">
                <a:moveTo>
                  <a:pt x="0" y="0"/>
                </a:moveTo>
                <a:lnTo>
                  <a:pt x="18288000" y="0"/>
                </a:lnTo>
                <a:lnTo>
                  <a:pt x="18288000" y="2230244"/>
                </a:lnTo>
                <a:lnTo>
                  <a:pt x="0" y="2230244"/>
                </a:lnTo>
                <a:lnTo>
                  <a:pt x="0" y="0"/>
                </a:lnTo>
                <a:close/>
              </a:path>
            </a:pathLst>
          </a:custGeom>
          <a:blipFill>
            <a:blip r:embed="rId3"/>
            <a:stretch>
              <a:fillRect l="0" t="0" r="0" b="0"/>
            </a:stretch>
          </a:blipFill>
        </p:spPr>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TextBox 3" id="3"/>
          <p:cNvSpPr txBox="true"/>
          <p:nvPr/>
        </p:nvSpPr>
        <p:spPr>
          <a:xfrm rot="0">
            <a:off x="246609" y="4632930"/>
            <a:ext cx="11476062" cy="1642010"/>
          </a:xfrm>
          <a:prstGeom prst="rect">
            <a:avLst/>
          </a:prstGeom>
        </p:spPr>
        <p:txBody>
          <a:bodyPr anchor="t" rtlCol="false" tIns="0" lIns="0" bIns="0" rIns="0">
            <a:spAutoFit/>
          </a:bodyPr>
          <a:lstStyle/>
          <a:p>
            <a:pPr algn="ctr">
              <a:lnSpc>
                <a:spcPts val="12696"/>
              </a:lnSpc>
            </a:pPr>
            <a:r>
              <a:rPr lang="en-US" sz="11542">
                <a:solidFill>
                  <a:srgbClr val="275791"/>
                </a:solidFill>
                <a:latin typeface="Atma Bold"/>
              </a:rPr>
              <a:t>Requêtes SQL</a:t>
            </a:r>
          </a:p>
        </p:txBody>
      </p:sp>
      <p:sp>
        <p:nvSpPr>
          <p:cNvPr name="Freeform 4" id="4"/>
          <p:cNvSpPr/>
          <p:nvPr/>
        </p:nvSpPr>
        <p:spPr>
          <a:xfrm flipH="true" flipV="false" rot="-5400000">
            <a:off x="9449168" y="2589257"/>
            <a:ext cx="12224345" cy="10357354"/>
          </a:xfrm>
          <a:custGeom>
            <a:avLst/>
            <a:gdLst/>
            <a:ahLst/>
            <a:cxnLst/>
            <a:rect r="r" b="b" t="t" l="l"/>
            <a:pathLst>
              <a:path h="10357354" w="12224345">
                <a:moveTo>
                  <a:pt x="12224345" y="0"/>
                </a:moveTo>
                <a:lnTo>
                  <a:pt x="0" y="0"/>
                </a:lnTo>
                <a:lnTo>
                  <a:pt x="0" y="10357354"/>
                </a:lnTo>
                <a:lnTo>
                  <a:pt x="12224345" y="10357354"/>
                </a:lnTo>
                <a:lnTo>
                  <a:pt x="1222434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442049" y="487971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circl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297534"/>
            <a:ext cx="18288000" cy="9742090"/>
          </a:xfrm>
          <a:custGeom>
            <a:avLst/>
            <a:gdLst/>
            <a:ahLst/>
            <a:cxnLst/>
            <a:rect r="r" b="b" t="t" l="l"/>
            <a:pathLst>
              <a:path h="9742090" w="18288000">
                <a:moveTo>
                  <a:pt x="0" y="0"/>
                </a:moveTo>
                <a:lnTo>
                  <a:pt x="18288000" y="0"/>
                </a:lnTo>
                <a:lnTo>
                  <a:pt x="18288000" y="9742091"/>
                </a:lnTo>
                <a:lnTo>
                  <a:pt x="0" y="9742091"/>
                </a:lnTo>
                <a:lnTo>
                  <a:pt x="0" y="0"/>
                </a:lnTo>
                <a:close/>
              </a:path>
            </a:pathLst>
          </a:custGeom>
          <a:blipFill>
            <a:blip r:embed="rId3"/>
            <a:stretch>
              <a:fillRect l="0" t="0" r="0" b="0"/>
            </a:stretch>
          </a:blipFill>
        </p:spPr>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5400000">
            <a:off x="9914333" y="-553310"/>
            <a:ext cx="12227030" cy="8025378"/>
          </a:xfrm>
          <a:custGeom>
            <a:avLst/>
            <a:gdLst/>
            <a:ahLst/>
            <a:cxnLst/>
            <a:rect r="r" b="b" t="t" l="l"/>
            <a:pathLst>
              <a:path h="8025378" w="12227030">
                <a:moveTo>
                  <a:pt x="0" y="0"/>
                </a:moveTo>
                <a:lnTo>
                  <a:pt x="12227030" y="0"/>
                </a:lnTo>
                <a:lnTo>
                  <a:pt x="12227030" y="8025378"/>
                </a:lnTo>
                <a:lnTo>
                  <a:pt x="0" y="80253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415501" y="1250286"/>
            <a:ext cx="4849900" cy="4814628"/>
          </a:xfrm>
          <a:custGeom>
            <a:avLst/>
            <a:gdLst/>
            <a:ahLst/>
            <a:cxnLst/>
            <a:rect r="r" b="b" t="t" l="l"/>
            <a:pathLst>
              <a:path h="4814628" w="4849900">
                <a:moveTo>
                  <a:pt x="0" y="0"/>
                </a:moveTo>
                <a:lnTo>
                  <a:pt x="4849900" y="0"/>
                </a:lnTo>
                <a:lnTo>
                  <a:pt x="4849900" y="4814628"/>
                </a:lnTo>
                <a:lnTo>
                  <a:pt x="0" y="48146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69548" y="1143000"/>
            <a:ext cx="11476062" cy="1644717"/>
          </a:xfrm>
          <a:prstGeom prst="rect">
            <a:avLst/>
          </a:prstGeom>
        </p:spPr>
        <p:txBody>
          <a:bodyPr anchor="t" rtlCol="false" tIns="0" lIns="0" bIns="0" rIns="0">
            <a:spAutoFit/>
          </a:bodyPr>
          <a:lstStyle/>
          <a:p>
            <a:pPr>
              <a:lnSpc>
                <a:spcPts val="12696"/>
              </a:lnSpc>
            </a:pPr>
            <a:r>
              <a:rPr lang="en-US" sz="11542">
                <a:solidFill>
                  <a:srgbClr val="275791"/>
                </a:solidFill>
                <a:latin typeface="Atma Bold"/>
              </a:rPr>
              <a:t>Introduction</a:t>
            </a:r>
          </a:p>
        </p:txBody>
      </p:sp>
      <p:sp>
        <p:nvSpPr>
          <p:cNvPr name="TextBox 6" id="6"/>
          <p:cNvSpPr txBox="true"/>
          <p:nvPr/>
        </p:nvSpPr>
        <p:spPr>
          <a:xfrm rot="0">
            <a:off x="269548" y="3073112"/>
            <a:ext cx="11145953" cy="5897880"/>
          </a:xfrm>
          <a:prstGeom prst="rect">
            <a:avLst/>
          </a:prstGeom>
        </p:spPr>
        <p:txBody>
          <a:bodyPr anchor="t" rtlCol="false" tIns="0" lIns="0" bIns="0" rIns="0">
            <a:spAutoFit/>
          </a:bodyPr>
          <a:lstStyle/>
          <a:p>
            <a:pPr>
              <a:lnSpc>
                <a:spcPts val="6720"/>
              </a:lnSpc>
            </a:pPr>
            <a:r>
              <a:rPr lang="en-US" sz="4800">
                <a:solidFill>
                  <a:srgbClr val="275791"/>
                </a:solidFill>
                <a:latin typeface="Canva Sans Bold"/>
              </a:rPr>
              <a:t>Cette présentation décrit les étapes réalisées pour importer les données d'un fichier CSV dans une base de données SQL Server. En outre, nous avons effectué des opérations d'indexation pour améliorer les performances des requêtes.</a:t>
            </a:r>
          </a:p>
        </p:txBody>
      </p:sp>
    </p:spTree>
  </p:cSld>
  <p:clrMapOvr>
    <a:masterClrMapping/>
  </p:clrMapOvr>
  <p:transition spd="fast">
    <p:cover dir="rd"/>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15204" y="0"/>
            <a:ext cx="18303204" cy="5241763"/>
          </a:xfrm>
          <a:custGeom>
            <a:avLst/>
            <a:gdLst/>
            <a:ahLst/>
            <a:cxnLst/>
            <a:rect r="r" b="b" t="t" l="l"/>
            <a:pathLst>
              <a:path h="5241763" w="18303204">
                <a:moveTo>
                  <a:pt x="0" y="0"/>
                </a:moveTo>
                <a:lnTo>
                  <a:pt x="18303204" y="0"/>
                </a:lnTo>
                <a:lnTo>
                  <a:pt x="18303204" y="5241763"/>
                </a:lnTo>
                <a:lnTo>
                  <a:pt x="0" y="5241763"/>
                </a:lnTo>
                <a:lnTo>
                  <a:pt x="0" y="0"/>
                </a:lnTo>
                <a:close/>
              </a:path>
            </a:pathLst>
          </a:custGeom>
          <a:blipFill>
            <a:blip r:embed="rId3"/>
            <a:stretch>
              <a:fillRect l="0" t="0" r="0" b="0"/>
            </a:stretch>
          </a:blipFill>
        </p:spPr>
      </p:sp>
      <p:sp>
        <p:nvSpPr>
          <p:cNvPr name="Freeform 4" id="4"/>
          <p:cNvSpPr/>
          <p:nvPr/>
        </p:nvSpPr>
        <p:spPr>
          <a:xfrm flipH="false" flipV="false" rot="0">
            <a:off x="0" y="5241763"/>
            <a:ext cx="18288000" cy="5045237"/>
          </a:xfrm>
          <a:custGeom>
            <a:avLst/>
            <a:gdLst/>
            <a:ahLst/>
            <a:cxnLst/>
            <a:rect r="r" b="b" t="t" l="l"/>
            <a:pathLst>
              <a:path h="5045237" w="18288000">
                <a:moveTo>
                  <a:pt x="0" y="0"/>
                </a:moveTo>
                <a:lnTo>
                  <a:pt x="18288000" y="0"/>
                </a:lnTo>
                <a:lnTo>
                  <a:pt x="18288000" y="5045237"/>
                </a:lnTo>
                <a:lnTo>
                  <a:pt x="0" y="5045237"/>
                </a:lnTo>
                <a:lnTo>
                  <a:pt x="0" y="0"/>
                </a:lnTo>
                <a:close/>
              </a:path>
            </a:pathLst>
          </a:custGeom>
          <a:blipFill>
            <a:blip r:embed="rId4"/>
            <a:stretch>
              <a:fillRect l="0" t="-6478"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2348231"/>
            <a:ext cx="18288000" cy="5590539"/>
          </a:xfrm>
          <a:custGeom>
            <a:avLst/>
            <a:gdLst/>
            <a:ahLst/>
            <a:cxnLst/>
            <a:rect r="r" b="b" t="t" l="l"/>
            <a:pathLst>
              <a:path h="5590539" w="18288000">
                <a:moveTo>
                  <a:pt x="0" y="0"/>
                </a:moveTo>
                <a:lnTo>
                  <a:pt x="18288000" y="0"/>
                </a:lnTo>
                <a:lnTo>
                  <a:pt x="18288000" y="5590538"/>
                </a:lnTo>
                <a:lnTo>
                  <a:pt x="0" y="5590538"/>
                </a:lnTo>
                <a:lnTo>
                  <a:pt x="0" y="0"/>
                </a:lnTo>
                <a:close/>
              </a:path>
            </a:pathLst>
          </a:custGeom>
          <a:blipFill>
            <a:blip r:embed="rId3"/>
            <a:stretch>
              <a:fillRect l="0" t="0" r="-551"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461972"/>
            <a:ext cx="18288000" cy="9363055"/>
          </a:xfrm>
          <a:custGeom>
            <a:avLst/>
            <a:gdLst/>
            <a:ahLst/>
            <a:cxnLst/>
            <a:rect r="r" b="b" t="t" l="l"/>
            <a:pathLst>
              <a:path h="9363055" w="18288000">
                <a:moveTo>
                  <a:pt x="0" y="0"/>
                </a:moveTo>
                <a:lnTo>
                  <a:pt x="18288000" y="0"/>
                </a:lnTo>
                <a:lnTo>
                  <a:pt x="18288000" y="9363056"/>
                </a:lnTo>
                <a:lnTo>
                  <a:pt x="0" y="9363056"/>
                </a:lnTo>
                <a:lnTo>
                  <a:pt x="0" y="0"/>
                </a:lnTo>
                <a:close/>
              </a:path>
            </a:pathLst>
          </a:custGeom>
          <a:blipFill>
            <a:blip r:embed="rId3"/>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482095"/>
            <a:ext cx="18288000" cy="9322811"/>
          </a:xfrm>
          <a:custGeom>
            <a:avLst/>
            <a:gdLst/>
            <a:ahLst/>
            <a:cxnLst/>
            <a:rect r="r" b="b" t="t" l="l"/>
            <a:pathLst>
              <a:path h="9322811" w="18288000">
                <a:moveTo>
                  <a:pt x="0" y="0"/>
                </a:moveTo>
                <a:lnTo>
                  <a:pt x="18288000" y="0"/>
                </a:lnTo>
                <a:lnTo>
                  <a:pt x="18288000" y="9322810"/>
                </a:lnTo>
                <a:lnTo>
                  <a:pt x="0" y="9322810"/>
                </a:lnTo>
                <a:lnTo>
                  <a:pt x="0" y="0"/>
                </a:lnTo>
                <a:close/>
              </a:path>
            </a:pathLst>
          </a:custGeom>
          <a:blipFill>
            <a:blip r:embed="rId3"/>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1361996" y="0"/>
            <a:ext cx="15564007" cy="10287000"/>
          </a:xfrm>
          <a:custGeom>
            <a:avLst/>
            <a:gdLst/>
            <a:ahLst/>
            <a:cxnLst/>
            <a:rect r="r" b="b" t="t" l="l"/>
            <a:pathLst>
              <a:path h="10287000" w="15564007">
                <a:moveTo>
                  <a:pt x="0" y="0"/>
                </a:moveTo>
                <a:lnTo>
                  <a:pt x="15564008" y="0"/>
                </a:lnTo>
                <a:lnTo>
                  <a:pt x="15564008" y="10287000"/>
                </a:lnTo>
                <a:lnTo>
                  <a:pt x="0" y="10287000"/>
                </a:lnTo>
                <a:lnTo>
                  <a:pt x="0" y="0"/>
                </a:lnTo>
                <a:close/>
              </a:path>
            </a:pathLst>
          </a:custGeom>
          <a:blipFill>
            <a:blip r:embed="rId3"/>
            <a:stretch>
              <a:fillRect l="0" t="0" r="-29096"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1291231"/>
            <a:ext cx="18486679" cy="7704539"/>
          </a:xfrm>
          <a:custGeom>
            <a:avLst/>
            <a:gdLst/>
            <a:ahLst/>
            <a:cxnLst/>
            <a:rect r="r" b="b" t="t" l="l"/>
            <a:pathLst>
              <a:path h="7704539" w="18486679">
                <a:moveTo>
                  <a:pt x="0" y="0"/>
                </a:moveTo>
                <a:lnTo>
                  <a:pt x="18486679" y="0"/>
                </a:lnTo>
                <a:lnTo>
                  <a:pt x="18486679" y="7704538"/>
                </a:lnTo>
                <a:lnTo>
                  <a:pt x="0" y="7704538"/>
                </a:lnTo>
                <a:lnTo>
                  <a:pt x="0" y="0"/>
                </a:lnTo>
                <a:close/>
              </a:path>
            </a:pathLst>
          </a:custGeom>
          <a:blipFill>
            <a:blip r:embed="rId3"/>
            <a:stretch>
              <a:fillRect l="0" t="0" r="-32052"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1328882" y="0"/>
            <a:ext cx="15630236" cy="10287000"/>
          </a:xfrm>
          <a:custGeom>
            <a:avLst/>
            <a:gdLst/>
            <a:ahLst/>
            <a:cxnLst/>
            <a:rect r="r" b="b" t="t" l="l"/>
            <a:pathLst>
              <a:path h="10287000" w="15630236">
                <a:moveTo>
                  <a:pt x="0" y="0"/>
                </a:moveTo>
                <a:lnTo>
                  <a:pt x="15630236" y="0"/>
                </a:lnTo>
                <a:lnTo>
                  <a:pt x="15630236" y="10287000"/>
                </a:lnTo>
                <a:lnTo>
                  <a:pt x="0" y="10287000"/>
                </a:lnTo>
                <a:lnTo>
                  <a:pt x="0" y="0"/>
                </a:lnTo>
                <a:close/>
              </a:path>
            </a:pathLst>
          </a:custGeom>
          <a:blipFill>
            <a:blip r:embed="rId3"/>
            <a:stretch>
              <a:fillRect l="0" t="0" r="-27554"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5400000">
            <a:off x="10411947" y="5400484"/>
            <a:ext cx="12227030" cy="8025378"/>
          </a:xfrm>
          <a:custGeom>
            <a:avLst/>
            <a:gdLst/>
            <a:ahLst/>
            <a:cxnLst/>
            <a:rect r="r" b="b" t="t" l="l"/>
            <a:pathLst>
              <a:path h="8025378" w="12227030">
                <a:moveTo>
                  <a:pt x="0" y="0"/>
                </a:moveTo>
                <a:lnTo>
                  <a:pt x="12227030" y="0"/>
                </a:lnTo>
                <a:lnTo>
                  <a:pt x="12227030" y="8025378"/>
                </a:lnTo>
                <a:lnTo>
                  <a:pt x="0" y="80253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888296" y="6172200"/>
            <a:ext cx="4172167" cy="4114800"/>
          </a:xfrm>
          <a:custGeom>
            <a:avLst/>
            <a:gdLst/>
            <a:ahLst/>
            <a:cxnLst/>
            <a:rect r="r" b="b" t="t" l="l"/>
            <a:pathLst>
              <a:path h="4114800" w="4172167">
                <a:moveTo>
                  <a:pt x="0" y="0"/>
                </a:moveTo>
                <a:lnTo>
                  <a:pt x="4172167" y="0"/>
                </a:lnTo>
                <a:lnTo>
                  <a:pt x="417216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52299" y="1143000"/>
            <a:ext cx="11476062" cy="1642010"/>
          </a:xfrm>
          <a:prstGeom prst="rect">
            <a:avLst/>
          </a:prstGeom>
        </p:spPr>
        <p:txBody>
          <a:bodyPr anchor="t" rtlCol="false" tIns="0" lIns="0" bIns="0" rIns="0">
            <a:spAutoFit/>
          </a:bodyPr>
          <a:lstStyle/>
          <a:p>
            <a:pPr algn="ctr">
              <a:lnSpc>
                <a:spcPts val="12696"/>
              </a:lnSpc>
            </a:pPr>
            <a:r>
              <a:rPr lang="en-US" sz="11542">
                <a:solidFill>
                  <a:srgbClr val="275791"/>
                </a:solidFill>
                <a:latin typeface="Atma Bold"/>
              </a:rPr>
              <a:t>Conclusion</a:t>
            </a:r>
          </a:p>
        </p:txBody>
      </p:sp>
      <p:sp>
        <p:nvSpPr>
          <p:cNvPr name="TextBox 6" id="6"/>
          <p:cNvSpPr txBox="true"/>
          <p:nvPr/>
        </p:nvSpPr>
        <p:spPr>
          <a:xfrm rot="0">
            <a:off x="269548" y="3073112"/>
            <a:ext cx="11145953" cy="5050155"/>
          </a:xfrm>
          <a:prstGeom prst="rect">
            <a:avLst/>
          </a:prstGeom>
        </p:spPr>
        <p:txBody>
          <a:bodyPr anchor="t" rtlCol="false" tIns="0" lIns="0" bIns="0" rIns="0">
            <a:spAutoFit/>
          </a:bodyPr>
          <a:lstStyle/>
          <a:p>
            <a:pPr>
              <a:lnSpc>
                <a:spcPts val="6720"/>
              </a:lnSpc>
            </a:pPr>
            <a:r>
              <a:rPr lang="en-US" sz="4800">
                <a:solidFill>
                  <a:srgbClr val="275791"/>
                </a:solidFill>
                <a:latin typeface="Canva Sans Bold"/>
              </a:rPr>
              <a:t>Cette présentation présente les principales étapes pour importer des données d'un fichier CSV dans une base de données SQL Server et optimiser les performances avec des index</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761933" y="8815840"/>
            <a:ext cx="681596" cy="442460"/>
          </a:xfrm>
          <a:custGeom>
            <a:avLst/>
            <a:gdLst/>
            <a:ahLst/>
            <a:cxnLst/>
            <a:rect r="r" b="b" t="t" l="l"/>
            <a:pathLst>
              <a:path h="442460" w="681596">
                <a:moveTo>
                  <a:pt x="0" y="0"/>
                </a:moveTo>
                <a:lnTo>
                  <a:pt x="681596" y="0"/>
                </a:lnTo>
                <a:lnTo>
                  <a:pt x="681596" y="442460"/>
                </a:lnTo>
                <a:lnTo>
                  <a:pt x="0" y="4424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054533" y="8815840"/>
            <a:ext cx="575303" cy="442460"/>
          </a:xfrm>
          <a:custGeom>
            <a:avLst/>
            <a:gdLst/>
            <a:ahLst/>
            <a:cxnLst/>
            <a:rect r="r" b="b" t="t" l="l"/>
            <a:pathLst>
              <a:path h="442460" w="575303">
                <a:moveTo>
                  <a:pt x="0" y="0"/>
                </a:moveTo>
                <a:lnTo>
                  <a:pt x="575303" y="0"/>
                </a:lnTo>
                <a:lnTo>
                  <a:pt x="575303" y="442460"/>
                </a:lnTo>
                <a:lnTo>
                  <a:pt x="0" y="4424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2614830">
            <a:off x="14495939" y="2933142"/>
            <a:ext cx="188585" cy="11661301"/>
            <a:chOff x="0" y="0"/>
            <a:chExt cx="49669" cy="3071289"/>
          </a:xfrm>
        </p:grpSpPr>
        <p:sp>
          <p:nvSpPr>
            <p:cNvPr name="Freeform 6" id="6"/>
            <p:cNvSpPr/>
            <p:nvPr/>
          </p:nvSpPr>
          <p:spPr>
            <a:xfrm flipH="false" flipV="false" rot="0">
              <a:off x="0" y="0"/>
              <a:ext cx="49669" cy="3071289"/>
            </a:xfrm>
            <a:custGeom>
              <a:avLst/>
              <a:gdLst/>
              <a:ahLst/>
              <a:cxnLst/>
              <a:rect r="r" b="b" t="t" l="l"/>
              <a:pathLst>
                <a:path h="3071289" w="49669">
                  <a:moveTo>
                    <a:pt x="0" y="0"/>
                  </a:moveTo>
                  <a:lnTo>
                    <a:pt x="49669" y="0"/>
                  </a:lnTo>
                  <a:lnTo>
                    <a:pt x="49669" y="3071289"/>
                  </a:lnTo>
                  <a:lnTo>
                    <a:pt x="0" y="3071289"/>
                  </a:lnTo>
                  <a:close/>
                </a:path>
              </a:pathLst>
            </a:custGeom>
            <a:solidFill>
              <a:srgbClr val="FFFFFF"/>
            </a:solidFill>
          </p:spPr>
        </p:sp>
        <p:sp>
          <p:nvSpPr>
            <p:cNvPr name="TextBox 7" id="7"/>
            <p:cNvSpPr txBox="true"/>
            <p:nvPr/>
          </p:nvSpPr>
          <p:spPr>
            <a:xfrm>
              <a:off x="0" y="-66675"/>
              <a:ext cx="812800" cy="87947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8394427" y="8793969"/>
            <a:ext cx="464331" cy="464331"/>
          </a:xfrm>
          <a:custGeom>
            <a:avLst/>
            <a:gdLst/>
            <a:ahLst/>
            <a:cxnLst/>
            <a:rect r="r" b="b" t="t" l="l"/>
            <a:pathLst>
              <a:path h="464331" w="464331">
                <a:moveTo>
                  <a:pt x="0" y="0"/>
                </a:moveTo>
                <a:lnTo>
                  <a:pt x="464331" y="0"/>
                </a:lnTo>
                <a:lnTo>
                  <a:pt x="464331" y="464331"/>
                </a:lnTo>
                <a:lnTo>
                  <a:pt x="0" y="4643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028700" y="5438808"/>
            <a:ext cx="7619567" cy="672835"/>
          </a:xfrm>
          <a:prstGeom prst="rect">
            <a:avLst/>
          </a:prstGeom>
        </p:spPr>
        <p:txBody>
          <a:bodyPr anchor="t" rtlCol="false" tIns="0" lIns="0" bIns="0" rIns="0">
            <a:spAutoFit/>
          </a:bodyPr>
          <a:lstStyle/>
          <a:p>
            <a:pPr>
              <a:lnSpc>
                <a:spcPts val="5263"/>
              </a:lnSpc>
              <a:spcBef>
                <a:spcPct val="0"/>
              </a:spcBef>
            </a:pPr>
            <a:r>
              <a:rPr lang="en-US" sz="3759" spc="563">
                <a:solidFill>
                  <a:srgbClr val="000000"/>
                </a:solidFill>
                <a:latin typeface="Poppins Medium"/>
              </a:rPr>
              <a:t>pour votre Attention</a:t>
            </a:r>
          </a:p>
        </p:txBody>
      </p:sp>
      <p:sp>
        <p:nvSpPr>
          <p:cNvPr name="TextBox 10" id="10"/>
          <p:cNvSpPr txBox="true"/>
          <p:nvPr/>
        </p:nvSpPr>
        <p:spPr>
          <a:xfrm rot="0">
            <a:off x="1528628" y="3549917"/>
            <a:ext cx="8973804" cy="1850226"/>
          </a:xfrm>
          <a:prstGeom prst="rect">
            <a:avLst/>
          </a:prstGeom>
        </p:spPr>
        <p:txBody>
          <a:bodyPr anchor="t" rtlCol="false" tIns="0" lIns="0" bIns="0" rIns="0">
            <a:spAutoFit/>
          </a:bodyPr>
          <a:lstStyle/>
          <a:p>
            <a:pPr>
              <a:lnSpc>
                <a:spcPts val="13379"/>
              </a:lnSpc>
            </a:pPr>
            <a:r>
              <a:rPr lang="en-US" sz="12163">
                <a:solidFill>
                  <a:srgbClr val="060644"/>
                </a:solidFill>
                <a:latin typeface="Poppins Bold"/>
              </a:rPr>
              <a:t>Merci</a:t>
            </a:r>
          </a:p>
        </p:txBody>
      </p:sp>
      <p:sp>
        <p:nvSpPr>
          <p:cNvPr name="TextBox 11" id="11"/>
          <p:cNvSpPr txBox="true"/>
          <p:nvPr/>
        </p:nvSpPr>
        <p:spPr>
          <a:xfrm rot="0">
            <a:off x="1441627" y="8819583"/>
            <a:ext cx="2498605" cy="368299"/>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Poppins Medium"/>
              </a:rPr>
              <a:t>(212) 07 72 10 47 62</a:t>
            </a:r>
          </a:p>
        </p:txBody>
      </p:sp>
      <p:sp>
        <p:nvSpPr>
          <p:cNvPr name="TextBox 12" id="12"/>
          <p:cNvSpPr txBox="true"/>
          <p:nvPr/>
        </p:nvSpPr>
        <p:spPr>
          <a:xfrm rot="0">
            <a:off x="4702395" y="8819583"/>
            <a:ext cx="3692032" cy="368299"/>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Poppins Medium"/>
              </a:rPr>
              <a:t>faysalfayfa@gmail.com</a:t>
            </a:r>
          </a:p>
        </p:txBody>
      </p:sp>
      <p:sp>
        <p:nvSpPr>
          <p:cNvPr name="TextBox 13" id="13"/>
          <p:cNvSpPr txBox="true"/>
          <p:nvPr/>
        </p:nvSpPr>
        <p:spPr>
          <a:xfrm rot="0">
            <a:off x="8973058" y="8819583"/>
            <a:ext cx="2918826" cy="368299"/>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Poppins Medium"/>
              </a:rPr>
              <a:t>Faissal Mouflla</a:t>
            </a:r>
          </a:p>
        </p:txBody>
      </p:sp>
      <p:sp>
        <p:nvSpPr>
          <p:cNvPr name="Freeform 14" id="14"/>
          <p:cNvSpPr/>
          <p:nvPr/>
        </p:nvSpPr>
        <p:spPr>
          <a:xfrm flipH="false" flipV="false" rot="0">
            <a:off x="15270438" y="566485"/>
            <a:ext cx="2428589" cy="924431"/>
          </a:xfrm>
          <a:custGeom>
            <a:avLst/>
            <a:gdLst/>
            <a:ahLst/>
            <a:cxnLst/>
            <a:rect r="r" b="b" t="t" l="l"/>
            <a:pathLst>
              <a:path h="924431" w="2428589">
                <a:moveTo>
                  <a:pt x="0" y="0"/>
                </a:moveTo>
                <a:lnTo>
                  <a:pt x="2428589" y="0"/>
                </a:lnTo>
                <a:lnTo>
                  <a:pt x="2428589" y="924430"/>
                </a:lnTo>
                <a:lnTo>
                  <a:pt x="0" y="924430"/>
                </a:lnTo>
                <a:lnTo>
                  <a:pt x="0" y="0"/>
                </a:lnTo>
                <a:close/>
              </a:path>
            </a:pathLst>
          </a:custGeom>
          <a:blipFill>
            <a:blip r:embed="rId9"/>
            <a:stretch>
              <a:fillRect l="0" t="0" r="0" b="0"/>
            </a:stretch>
          </a:blipFill>
        </p:spPr>
      </p:sp>
      <p:sp>
        <p:nvSpPr>
          <p:cNvPr name="Freeform 15" id="15"/>
          <p:cNvSpPr/>
          <p:nvPr/>
        </p:nvSpPr>
        <p:spPr>
          <a:xfrm flipH="false" flipV="false" rot="0">
            <a:off x="222220" y="566485"/>
            <a:ext cx="4424175" cy="879122"/>
          </a:xfrm>
          <a:custGeom>
            <a:avLst/>
            <a:gdLst/>
            <a:ahLst/>
            <a:cxnLst/>
            <a:rect r="r" b="b" t="t" l="l"/>
            <a:pathLst>
              <a:path h="879122" w="4424175">
                <a:moveTo>
                  <a:pt x="0" y="0"/>
                </a:moveTo>
                <a:lnTo>
                  <a:pt x="4424174" y="0"/>
                </a:lnTo>
                <a:lnTo>
                  <a:pt x="4424174" y="879122"/>
                </a:lnTo>
                <a:lnTo>
                  <a:pt x="0" y="879122"/>
                </a:lnTo>
                <a:lnTo>
                  <a:pt x="0" y="0"/>
                </a:lnTo>
                <a:close/>
              </a:path>
            </a:pathLst>
          </a:custGeom>
          <a:blipFill>
            <a:blip r:embed="rId10"/>
            <a:stretch>
              <a:fillRect l="0" t="0" r="0" b="0"/>
            </a:stretch>
          </a:blipFill>
        </p:spPr>
      </p:sp>
    </p:spTree>
  </p:cSld>
  <p:clrMapOvr>
    <a:masterClrMapping/>
  </p:clrMapOvr>
  <p:transition spd="fast">
    <p:circl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5400000">
            <a:off x="-5084815" y="1130811"/>
            <a:ext cx="12227030" cy="8025378"/>
          </a:xfrm>
          <a:custGeom>
            <a:avLst/>
            <a:gdLst/>
            <a:ahLst/>
            <a:cxnLst/>
            <a:rect r="r" b="b" t="t" l="l"/>
            <a:pathLst>
              <a:path h="8025378" w="12227030">
                <a:moveTo>
                  <a:pt x="0" y="0"/>
                </a:moveTo>
                <a:lnTo>
                  <a:pt x="12227030" y="0"/>
                </a:lnTo>
                <a:lnTo>
                  <a:pt x="12227030" y="8025378"/>
                </a:lnTo>
                <a:lnTo>
                  <a:pt x="0" y="80253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81839" y="1596461"/>
            <a:ext cx="8365540" cy="8229600"/>
          </a:xfrm>
          <a:custGeom>
            <a:avLst/>
            <a:gdLst/>
            <a:ahLst/>
            <a:cxnLst/>
            <a:rect r="r" b="b" t="t" l="l"/>
            <a:pathLst>
              <a:path h="8229600" w="8365540">
                <a:moveTo>
                  <a:pt x="0" y="0"/>
                </a:moveTo>
                <a:lnTo>
                  <a:pt x="8365540" y="0"/>
                </a:lnTo>
                <a:lnTo>
                  <a:pt x="8365540" y="8229600"/>
                </a:lnTo>
                <a:lnTo>
                  <a:pt x="0" y="8229600"/>
                </a:lnTo>
                <a:lnTo>
                  <a:pt x="0" y="0"/>
                </a:lnTo>
                <a:close/>
              </a:path>
            </a:pathLst>
          </a:custGeom>
          <a:blipFill>
            <a:blip r:embed="rId5"/>
            <a:stretch>
              <a:fillRect l="0" t="0" r="0" b="0"/>
            </a:stretch>
          </a:blipFill>
        </p:spPr>
      </p:sp>
      <p:sp>
        <p:nvSpPr>
          <p:cNvPr name="TextBox 5" id="5"/>
          <p:cNvSpPr txBox="true"/>
          <p:nvPr/>
        </p:nvSpPr>
        <p:spPr>
          <a:xfrm rot="0">
            <a:off x="6615279" y="4275142"/>
            <a:ext cx="12158907" cy="1746513"/>
          </a:xfrm>
          <a:prstGeom prst="rect">
            <a:avLst/>
          </a:prstGeom>
        </p:spPr>
        <p:txBody>
          <a:bodyPr anchor="t" rtlCol="false" tIns="0" lIns="0" bIns="0" rIns="0">
            <a:spAutoFit/>
          </a:bodyPr>
          <a:lstStyle/>
          <a:p>
            <a:pPr algn="ctr">
              <a:lnSpc>
                <a:spcPts val="13451"/>
              </a:lnSpc>
            </a:pPr>
            <a:r>
              <a:rPr lang="en-US" sz="12228">
                <a:solidFill>
                  <a:srgbClr val="275791"/>
                </a:solidFill>
                <a:latin typeface="Atma Bold"/>
              </a:rPr>
              <a:t>Conception </a:t>
            </a:r>
          </a:p>
        </p:txBody>
      </p:sp>
    </p:spTree>
  </p:cSld>
  <p:clrMapOvr>
    <a:masterClrMapping/>
  </p:clrMapOvr>
  <p:transition spd="fast">
    <p:cover dir="lu"/>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TextBox 3" id="3"/>
          <p:cNvSpPr txBox="true"/>
          <p:nvPr/>
        </p:nvSpPr>
        <p:spPr>
          <a:xfrm rot="0">
            <a:off x="435000" y="1294932"/>
            <a:ext cx="17417999" cy="7582837"/>
          </a:xfrm>
          <a:prstGeom prst="rect">
            <a:avLst/>
          </a:prstGeom>
        </p:spPr>
        <p:txBody>
          <a:bodyPr anchor="t" rtlCol="false" tIns="0" lIns="0" bIns="0" rIns="0">
            <a:spAutoFit/>
          </a:bodyPr>
          <a:lstStyle/>
          <a:p>
            <a:pPr>
              <a:lnSpc>
                <a:spcPts val="8635"/>
              </a:lnSpc>
            </a:pPr>
            <a:r>
              <a:rPr lang="en-US" sz="6167">
                <a:solidFill>
                  <a:srgbClr val="275791"/>
                </a:solidFill>
                <a:latin typeface="Canva Sans Bold"/>
              </a:rPr>
              <a:t>Avant d'importer les données dans la base de données SQL Server, la première étape consiste à concevoir la modélisation de la base de données. Cela comprend la création de classes, leurs attributs et les relations entre elles. Voici la modélisation conceptuelle de la base de données :</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555" r="0" b="-1555"/>
            </a:stretch>
          </a:blipFill>
        </p:spPr>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5400000">
            <a:off x="9914333" y="-553310"/>
            <a:ext cx="12227030" cy="8025378"/>
          </a:xfrm>
          <a:custGeom>
            <a:avLst/>
            <a:gdLst/>
            <a:ahLst/>
            <a:cxnLst/>
            <a:rect r="r" b="b" t="t" l="l"/>
            <a:pathLst>
              <a:path h="8025378" w="12227030">
                <a:moveTo>
                  <a:pt x="0" y="0"/>
                </a:moveTo>
                <a:lnTo>
                  <a:pt x="12227030" y="0"/>
                </a:lnTo>
                <a:lnTo>
                  <a:pt x="12227030" y="8025378"/>
                </a:lnTo>
                <a:lnTo>
                  <a:pt x="0" y="80253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954287" y="2013978"/>
            <a:ext cx="8167878" cy="8229600"/>
          </a:xfrm>
          <a:custGeom>
            <a:avLst/>
            <a:gdLst/>
            <a:ahLst/>
            <a:cxnLst/>
            <a:rect r="r" b="b" t="t" l="l"/>
            <a:pathLst>
              <a:path h="8229600" w="8167878">
                <a:moveTo>
                  <a:pt x="0" y="0"/>
                </a:moveTo>
                <a:lnTo>
                  <a:pt x="8167878" y="0"/>
                </a:lnTo>
                <a:lnTo>
                  <a:pt x="8167878" y="8229600"/>
                </a:lnTo>
                <a:lnTo>
                  <a:pt x="0" y="8229600"/>
                </a:lnTo>
                <a:lnTo>
                  <a:pt x="0" y="0"/>
                </a:lnTo>
                <a:close/>
              </a:path>
            </a:pathLst>
          </a:custGeom>
          <a:blipFill>
            <a:blip r:embed="rId5"/>
            <a:stretch>
              <a:fillRect l="0" t="0" r="0" b="0"/>
            </a:stretch>
          </a:blipFill>
        </p:spPr>
      </p:sp>
      <p:sp>
        <p:nvSpPr>
          <p:cNvPr name="TextBox 5" id="5"/>
          <p:cNvSpPr txBox="true"/>
          <p:nvPr/>
        </p:nvSpPr>
        <p:spPr>
          <a:xfrm rot="0">
            <a:off x="-269231" y="2877043"/>
            <a:ext cx="11476062" cy="3251735"/>
          </a:xfrm>
          <a:prstGeom prst="rect">
            <a:avLst/>
          </a:prstGeom>
        </p:spPr>
        <p:txBody>
          <a:bodyPr anchor="t" rtlCol="false" tIns="0" lIns="0" bIns="0" rIns="0">
            <a:spAutoFit/>
          </a:bodyPr>
          <a:lstStyle/>
          <a:p>
            <a:pPr algn="ctr">
              <a:lnSpc>
                <a:spcPts val="12696"/>
              </a:lnSpc>
            </a:pPr>
            <a:r>
              <a:rPr lang="en-US" sz="11542">
                <a:solidFill>
                  <a:srgbClr val="275791"/>
                </a:solidFill>
                <a:latin typeface="Atma Bold"/>
              </a:rPr>
              <a:t>Après la conception </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3555140"/>
            <a:ext cx="18288000" cy="4485952"/>
          </a:xfrm>
          <a:custGeom>
            <a:avLst/>
            <a:gdLst/>
            <a:ahLst/>
            <a:cxnLst/>
            <a:rect r="r" b="b" t="t" l="l"/>
            <a:pathLst>
              <a:path h="4485952" w="18288000">
                <a:moveTo>
                  <a:pt x="0" y="0"/>
                </a:moveTo>
                <a:lnTo>
                  <a:pt x="18288000" y="0"/>
                </a:lnTo>
                <a:lnTo>
                  <a:pt x="18288000" y="4485952"/>
                </a:lnTo>
                <a:lnTo>
                  <a:pt x="0" y="4485952"/>
                </a:lnTo>
                <a:lnTo>
                  <a:pt x="0" y="0"/>
                </a:lnTo>
                <a:close/>
              </a:path>
            </a:pathLst>
          </a:custGeom>
          <a:blipFill>
            <a:blip r:embed="rId3"/>
            <a:stretch>
              <a:fillRect l="0" t="0" r="0" b="0"/>
            </a:stretch>
          </a:blipFill>
        </p:spPr>
      </p:sp>
      <p:sp>
        <p:nvSpPr>
          <p:cNvPr name="TextBox 4" id="4"/>
          <p:cNvSpPr txBox="true"/>
          <p:nvPr/>
        </p:nvSpPr>
        <p:spPr>
          <a:xfrm rot="0">
            <a:off x="395419" y="933450"/>
            <a:ext cx="8247472" cy="1775460"/>
          </a:xfrm>
          <a:prstGeom prst="rect">
            <a:avLst/>
          </a:prstGeom>
        </p:spPr>
        <p:txBody>
          <a:bodyPr anchor="t" rtlCol="false" tIns="0" lIns="0" bIns="0" rIns="0">
            <a:spAutoFit/>
          </a:bodyPr>
          <a:lstStyle/>
          <a:p>
            <a:pPr algn="ctr">
              <a:lnSpc>
                <a:spcPts val="7140"/>
              </a:lnSpc>
              <a:spcBef>
                <a:spcPct val="0"/>
              </a:spcBef>
            </a:pPr>
            <a:r>
              <a:rPr lang="en-US" sz="5100" spc="153">
                <a:solidFill>
                  <a:srgbClr val="231C84"/>
                </a:solidFill>
                <a:latin typeface="Atma"/>
              </a:rPr>
              <a:t>Import des données depuis le fichier CSV dans Jupyter </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58" r="0" b="7858"/>
          <a:stretch>
            <a:fillRect/>
          </a:stretch>
        </p:blipFill>
        <p:spPr>
          <a:xfrm flipH="false" flipV="false">
            <a:off x="0" y="0"/>
            <a:ext cx="18288000" cy="10287000"/>
          </a:xfrm>
          <a:prstGeom prst="rect">
            <a:avLst/>
          </a:prstGeom>
        </p:spPr>
      </p:pic>
      <p:sp>
        <p:nvSpPr>
          <p:cNvPr name="Freeform 3" id="3"/>
          <p:cNvSpPr/>
          <p:nvPr/>
        </p:nvSpPr>
        <p:spPr>
          <a:xfrm flipH="false" flipV="false" rot="0">
            <a:off x="0" y="2808162"/>
            <a:ext cx="18288000" cy="4670676"/>
          </a:xfrm>
          <a:custGeom>
            <a:avLst/>
            <a:gdLst/>
            <a:ahLst/>
            <a:cxnLst/>
            <a:rect r="r" b="b" t="t" l="l"/>
            <a:pathLst>
              <a:path h="4670676" w="18288000">
                <a:moveTo>
                  <a:pt x="0" y="0"/>
                </a:moveTo>
                <a:lnTo>
                  <a:pt x="18288000" y="0"/>
                </a:lnTo>
                <a:lnTo>
                  <a:pt x="18288000" y="4670676"/>
                </a:lnTo>
                <a:lnTo>
                  <a:pt x="0" y="4670676"/>
                </a:lnTo>
                <a:lnTo>
                  <a:pt x="0" y="0"/>
                </a:lnTo>
                <a:close/>
              </a:path>
            </a:pathLst>
          </a:custGeom>
          <a:blipFill>
            <a:blip r:embed="rId3"/>
            <a:stretch>
              <a:fillRect l="0" t="0" r="0" b="0"/>
            </a:stretch>
          </a:blipFill>
        </p:spPr>
      </p:sp>
      <p:sp>
        <p:nvSpPr>
          <p:cNvPr name="TextBox 4" id="4"/>
          <p:cNvSpPr txBox="true"/>
          <p:nvPr/>
        </p:nvSpPr>
        <p:spPr>
          <a:xfrm rot="0">
            <a:off x="252223" y="933450"/>
            <a:ext cx="8247472" cy="870585"/>
          </a:xfrm>
          <a:prstGeom prst="rect">
            <a:avLst/>
          </a:prstGeom>
        </p:spPr>
        <p:txBody>
          <a:bodyPr anchor="t" rtlCol="false" tIns="0" lIns="0" bIns="0" rIns="0">
            <a:spAutoFit/>
          </a:bodyPr>
          <a:lstStyle/>
          <a:p>
            <a:pPr>
              <a:lnSpc>
                <a:spcPts val="7140"/>
              </a:lnSpc>
              <a:spcBef>
                <a:spcPct val="0"/>
              </a:spcBef>
            </a:pPr>
            <a:r>
              <a:rPr lang="en-US" sz="5100" spc="153">
                <a:solidFill>
                  <a:srgbClr val="231C84"/>
                </a:solidFill>
                <a:latin typeface="Atma"/>
              </a:rPr>
              <a:t>Nettoyage des données </a:t>
            </a:r>
          </a:p>
        </p:txBody>
      </p:sp>
    </p:spTree>
  </p:cSld>
  <p:clrMapOvr>
    <a:masterClrMapping/>
  </p:clrMapOvr>
  <p:transition spd="fast">
    <p:cover dir="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DAFpMbBAJZA</dc:identifier>
  <dcterms:modified xsi:type="dcterms:W3CDTF">2011-08-01T06:04:30Z</dcterms:modified>
  <cp:revision>1</cp:revision>
  <dc:title>GithubDB</dc:title>
</cp:coreProperties>
</file>